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  <p:sldMasterId id="2147484060" r:id="rId2"/>
    <p:sldMasterId id="2147484109" r:id="rId3"/>
  </p:sldMasterIdLst>
  <p:notesMasterIdLst>
    <p:notesMasterId r:id="rId108"/>
  </p:notesMasterIdLst>
  <p:sldIdLst>
    <p:sldId id="2071" r:id="rId4"/>
    <p:sldId id="2130" r:id="rId5"/>
    <p:sldId id="2015" r:id="rId6"/>
    <p:sldId id="2030" r:id="rId7"/>
    <p:sldId id="2070" r:id="rId8"/>
    <p:sldId id="2061" r:id="rId9"/>
    <p:sldId id="2044" r:id="rId10"/>
    <p:sldId id="2072" r:id="rId11"/>
    <p:sldId id="2073" r:id="rId12"/>
    <p:sldId id="2074" r:id="rId13"/>
    <p:sldId id="2085" r:id="rId14"/>
    <p:sldId id="2059" r:id="rId15"/>
    <p:sldId id="2060" r:id="rId16"/>
    <p:sldId id="2042" r:id="rId17"/>
    <p:sldId id="2043" r:id="rId18"/>
    <p:sldId id="2049" r:id="rId19"/>
    <p:sldId id="2050" r:id="rId20"/>
    <p:sldId id="2051" r:id="rId21"/>
    <p:sldId id="2055" r:id="rId22"/>
    <p:sldId id="2056" r:id="rId23"/>
    <p:sldId id="2099" r:id="rId24"/>
    <p:sldId id="2094" r:id="rId25"/>
    <p:sldId id="2095" r:id="rId26"/>
    <p:sldId id="2096" r:id="rId27"/>
    <p:sldId id="2097" r:id="rId28"/>
    <p:sldId id="1829" r:id="rId29"/>
    <p:sldId id="2088" r:id="rId30"/>
    <p:sldId id="1830" r:id="rId31"/>
    <p:sldId id="2079" r:id="rId32"/>
    <p:sldId id="1833" r:id="rId33"/>
    <p:sldId id="1835" r:id="rId34"/>
    <p:sldId id="2062" r:id="rId35"/>
    <p:sldId id="1837" r:id="rId36"/>
    <p:sldId id="2063" r:id="rId37"/>
    <p:sldId id="1844" r:id="rId38"/>
    <p:sldId id="2064" r:id="rId39"/>
    <p:sldId id="2075" r:id="rId40"/>
    <p:sldId id="2065" r:id="rId41"/>
    <p:sldId id="1846" r:id="rId42"/>
    <p:sldId id="2066" r:id="rId43"/>
    <p:sldId id="1954" r:id="rId44"/>
    <p:sldId id="2078" r:id="rId45"/>
    <p:sldId id="1961" r:id="rId46"/>
    <p:sldId id="2076" r:id="rId47"/>
    <p:sldId id="1962" r:id="rId48"/>
    <p:sldId id="2077" r:id="rId49"/>
    <p:sldId id="2082" r:id="rId50"/>
    <p:sldId id="2081" r:id="rId51"/>
    <p:sldId id="2080" r:id="rId52"/>
    <p:sldId id="2083" r:id="rId53"/>
    <p:sldId id="1851" r:id="rId54"/>
    <p:sldId id="2086" r:id="rId55"/>
    <p:sldId id="1858" r:id="rId56"/>
    <p:sldId id="2087" r:id="rId57"/>
    <p:sldId id="2117" r:id="rId58"/>
    <p:sldId id="2116" r:id="rId59"/>
    <p:sldId id="2124" r:id="rId60"/>
    <p:sldId id="2084" r:id="rId61"/>
    <p:sldId id="2022" r:id="rId62"/>
    <p:sldId id="2101" r:id="rId63"/>
    <p:sldId id="1967" r:id="rId64"/>
    <p:sldId id="1968" r:id="rId65"/>
    <p:sldId id="2123" r:id="rId66"/>
    <p:sldId id="2102" r:id="rId67"/>
    <p:sldId id="2125" r:id="rId68"/>
    <p:sldId id="2103" r:id="rId69"/>
    <p:sldId id="2126" r:id="rId70"/>
    <p:sldId id="2104" r:id="rId71"/>
    <p:sldId id="2118" r:id="rId72"/>
    <p:sldId id="2127" r:id="rId73"/>
    <p:sldId id="2128" r:id="rId74"/>
    <p:sldId id="1970" r:id="rId75"/>
    <p:sldId id="2105" r:id="rId76"/>
    <p:sldId id="2106" r:id="rId77"/>
    <p:sldId id="2107" r:id="rId78"/>
    <p:sldId id="2119" r:id="rId79"/>
    <p:sldId id="1975" r:id="rId80"/>
    <p:sldId id="2108" r:id="rId81"/>
    <p:sldId id="2109" r:id="rId82"/>
    <p:sldId id="2120" r:id="rId83"/>
    <p:sldId id="1982" r:id="rId84"/>
    <p:sldId id="2110" r:id="rId85"/>
    <p:sldId id="2111" r:id="rId86"/>
    <p:sldId id="2121" r:id="rId87"/>
    <p:sldId id="1946" r:id="rId88"/>
    <p:sldId id="2112" r:id="rId89"/>
    <p:sldId id="2113" r:id="rId90"/>
    <p:sldId id="2122" r:id="rId91"/>
    <p:sldId id="1988" r:id="rId92"/>
    <p:sldId id="2114" r:id="rId93"/>
    <p:sldId id="2115" r:id="rId94"/>
    <p:sldId id="2129" r:id="rId95"/>
    <p:sldId id="2131" r:id="rId96"/>
    <p:sldId id="2132" r:id="rId97"/>
    <p:sldId id="2140" r:id="rId98"/>
    <p:sldId id="2100" r:id="rId99"/>
    <p:sldId id="2134" r:id="rId100"/>
    <p:sldId id="2135" r:id="rId101"/>
    <p:sldId id="2136" r:id="rId102"/>
    <p:sldId id="2137" r:id="rId103"/>
    <p:sldId id="2138" r:id="rId104"/>
    <p:sldId id="2139" r:id="rId105"/>
    <p:sldId id="2142" r:id="rId106"/>
    <p:sldId id="1874" r:id="rId10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ushal kadakia" initials="k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645"/>
    <a:srgbClr val="DFAD85"/>
    <a:srgbClr val="01CDDD"/>
    <a:srgbClr val="01A4AF"/>
    <a:srgbClr val="C67634"/>
    <a:srgbClr val="F79E54"/>
    <a:srgbClr val="D5B481"/>
    <a:srgbClr val="FBFDFD"/>
    <a:srgbClr val="FFFF61"/>
    <a:srgbClr val="FFC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533" autoAdjust="0"/>
  </p:normalViewPr>
  <p:slideViewPr>
    <p:cSldViewPr>
      <p:cViewPr>
        <p:scale>
          <a:sx n="75" d="100"/>
          <a:sy n="75" d="100"/>
        </p:scale>
        <p:origin x="109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commentAuthors" Target="commentAuthor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11C22-5EC3-4E0D-96F8-3E88D702E451}" type="doc">
      <dgm:prSet loTypeId="urn:microsoft.com/office/officeart/2005/8/layout/matrix1" loCatId="matrix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1998B17-44CB-4C6D-AF4B-5B1FFA733CDD}">
      <dgm:prSet phldrT="[Text]"/>
      <dgm:spPr/>
      <dgm:t>
        <a:bodyPr/>
        <a:lstStyle/>
        <a:p>
          <a:r>
            <a:rPr lang="en-US" dirty="0" smtClean="0"/>
            <a:t>COSEC CENTRA</a:t>
          </a:r>
          <a:endParaRPr lang="en-US" dirty="0"/>
        </a:p>
      </dgm:t>
    </dgm:pt>
    <dgm:pt modelId="{FA2562FB-698A-487A-A8C2-8A2887C2BAAF}" type="parTrans" cxnId="{B364A561-E368-4184-8463-2713011BAE66}">
      <dgm:prSet/>
      <dgm:spPr/>
      <dgm:t>
        <a:bodyPr/>
        <a:lstStyle/>
        <a:p>
          <a:endParaRPr lang="en-US"/>
        </a:p>
      </dgm:t>
    </dgm:pt>
    <dgm:pt modelId="{FCB3B8ED-0891-4236-9443-D510C14203EF}" type="sibTrans" cxnId="{B364A561-E368-4184-8463-2713011BAE66}">
      <dgm:prSet/>
      <dgm:spPr/>
      <dgm:t>
        <a:bodyPr/>
        <a:lstStyle/>
        <a:p>
          <a:endParaRPr lang="en-US"/>
        </a:p>
      </dgm:t>
    </dgm:pt>
    <dgm:pt modelId="{6793D182-E63B-4AA6-B5D3-3E3D8B987563}">
      <dgm:prSet phldrT="[Text]" custT="1"/>
      <dgm:spPr/>
      <dgm:t>
        <a:bodyPr anchor="b"/>
        <a:lstStyle/>
        <a:p>
          <a:pPr algn="ctr"/>
          <a:r>
            <a:rPr lang="en-US" sz="2000" b="1" dirty="0" smtClean="0"/>
            <a:t>COSEC PE</a:t>
          </a:r>
        </a:p>
        <a:p>
          <a:pPr algn="ctr"/>
          <a:r>
            <a:rPr lang="en-US" sz="1700" dirty="0" smtClean="0"/>
            <a:t>For 100 Users</a:t>
          </a:r>
          <a:endParaRPr lang="en-US" sz="1700" dirty="0"/>
        </a:p>
      </dgm:t>
    </dgm:pt>
    <dgm:pt modelId="{C9D7BDA4-78B8-4E9B-8FD8-C656DDD79BCC}" type="parTrans" cxnId="{398E3A93-BF3A-4FFD-B857-50B5477D98C6}">
      <dgm:prSet/>
      <dgm:spPr/>
      <dgm:t>
        <a:bodyPr/>
        <a:lstStyle/>
        <a:p>
          <a:endParaRPr lang="en-US"/>
        </a:p>
      </dgm:t>
    </dgm:pt>
    <dgm:pt modelId="{F64DE541-B301-4B7B-BFA8-C590F0EEF372}" type="sibTrans" cxnId="{398E3A93-BF3A-4FFD-B857-50B5477D98C6}">
      <dgm:prSet/>
      <dgm:spPr/>
      <dgm:t>
        <a:bodyPr/>
        <a:lstStyle/>
        <a:p>
          <a:endParaRPr lang="en-US"/>
        </a:p>
      </dgm:t>
    </dgm:pt>
    <dgm:pt modelId="{E51A4E97-7A25-44E1-B3E9-105BC025D526}">
      <dgm:prSet phldrT="[Text]" custT="1"/>
      <dgm:spPr/>
      <dgm:t>
        <a:bodyPr anchor="b"/>
        <a:lstStyle/>
        <a:p>
          <a:pPr algn="ctr"/>
          <a:r>
            <a:rPr lang="en-US" sz="2000" b="1" dirty="0" smtClean="0"/>
            <a:t>COSEC GE</a:t>
          </a:r>
        </a:p>
        <a:p>
          <a:pPr algn="ctr"/>
          <a:r>
            <a:rPr lang="en-US" sz="1700" dirty="0" smtClean="0"/>
            <a:t>Up to 500 Users</a:t>
          </a:r>
          <a:endParaRPr lang="en-US" sz="1700" dirty="0"/>
        </a:p>
      </dgm:t>
    </dgm:pt>
    <dgm:pt modelId="{928A78CD-C748-4B0F-B850-435A6624B95C}" type="parTrans" cxnId="{6816C1C3-4F13-4866-A6BF-3192D90A00C8}">
      <dgm:prSet/>
      <dgm:spPr/>
      <dgm:t>
        <a:bodyPr/>
        <a:lstStyle/>
        <a:p>
          <a:endParaRPr lang="en-US"/>
        </a:p>
      </dgm:t>
    </dgm:pt>
    <dgm:pt modelId="{99ABD7DD-80A1-4527-AECF-429824CA80E1}" type="sibTrans" cxnId="{6816C1C3-4F13-4866-A6BF-3192D90A00C8}">
      <dgm:prSet/>
      <dgm:spPr/>
      <dgm:t>
        <a:bodyPr/>
        <a:lstStyle/>
        <a:p>
          <a:endParaRPr lang="en-US"/>
        </a:p>
      </dgm:t>
    </dgm:pt>
    <dgm:pt modelId="{D62DAE63-B964-45D2-BAEA-2A89616C5580}">
      <dgm:prSet phldrT="[Text]" custT="1"/>
      <dgm:spPr/>
      <dgm:t>
        <a:bodyPr anchor="ctr"/>
        <a:lstStyle/>
        <a:p>
          <a:pPr algn="ctr">
            <a:lnSpc>
              <a:spcPct val="100000"/>
            </a:lnSpc>
          </a:pPr>
          <a:r>
            <a:rPr lang="en-US" sz="2000" b="1" dirty="0" smtClean="0"/>
            <a:t>COSEC ME</a:t>
          </a:r>
        </a:p>
        <a:p>
          <a:pPr algn="ctr">
            <a:lnSpc>
              <a:spcPct val="90000"/>
            </a:lnSpc>
          </a:pPr>
          <a:r>
            <a:rPr lang="en-US" sz="1700" dirty="0" smtClean="0"/>
            <a:t>Up to 1000 Users </a:t>
          </a:r>
          <a:endParaRPr lang="en-US" sz="1700" dirty="0"/>
        </a:p>
      </dgm:t>
    </dgm:pt>
    <dgm:pt modelId="{89CE029E-DD35-4356-91FE-D4C7D3DC0685}" type="parTrans" cxnId="{030579D7-FF22-48FF-8B4B-71A29B33C543}">
      <dgm:prSet/>
      <dgm:spPr/>
      <dgm:t>
        <a:bodyPr/>
        <a:lstStyle/>
        <a:p>
          <a:endParaRPr lang="en-US"/>
        </a:p>
      </dgm:t>
    </dgm:pt>
    <dgm:pt modelId="{F2FB957A-FEA7-4D07-9361-6878EBA77955}" type="sibTrans" cxnId="{030579D7-FF22-48FF-8B4B-71A29B33C543}">
      <dgm:prSet/>
      <dgm:spPr/>
      <dgm:t>
        <a:bodyPr/>
        <a:lstStyle/>
        <a:p>
          <a:endParaRPr lang="en-US"/>
        </a:p>
      </dgm:t>
    </dgm:pt>
    <dgm:pt modelId="{40506A4A-B820-4823-8142-B357A90DFB48}">
      <dgm:prSet phldrT="[Text]" custT="1"/>
      <dgm:spPr/>
      <dgm:t>
        <a:bodyPr anchor="ctr"/>
        <a:lstStyle/>
        <a:p>
          <a:pPr algn="ctr"/>
          <a:r>
            <a:rPr lang="en-US" sz="2000" b="1" dirty="0" smtClean="0"/>
            <a:t>COSEC LE</a:t>
          </a:r>
        </a:p>
        <a:p>
          <a:pPr algn="ctr"/>
          <a:r>
            <a:rPr lang="en-US" sz="1700" dirty="0" smtClean="0"/>
            <a:t>Up to 1 Million Users</a:t>
          </a:r>
          <a:endParaRPr lang="en-US" sz="1700" dirty="0"/>
        </a:p>
      </dgm:t>
    </dgm:pt>
    <dgm:pt modelId="{872F74E1-FFDA-42F5-941B-0E793FEC3141}" type="parTrans" cxnId="{9807CC32-FB14-4BF6-B794-E3FEDBA1ED4B}">
      <dgm:prSet/>
      <dgm:spPr/>
      <dgm:t>
        <a:bodyPr/>
        <a:lstStyle/>
        <a:p>
          <a:endParaRPr lang="en-US"/>
        </a:p>
      </dgm:t>
    </dgm:pt>
    <dgm:pt modelId="{AE005D00-28AB-4526-A503-4A9153FD31F3}" type="sibTrans" cxnId="{9807CC32-FB14-4BF6-B794-E3FEDBA1ED4B}">
      <dgm:prSet/>
      <dgm:spPr/>
      <dgm:t>
        <a:bodyPr/>
        <a:lstStyle/>
        <a:p>
          <a:endParaRPr lang="en-US"/>
        </a:p>
      </dgm:t>
    </dgm:pt>
    <dgm:pt modelId="{637195DF-1BB7-44AF-AA00-731E43C62CA2}" type="pres">
      <dgm:prSet presAssocID="{66811C22-5EC3-4E0D-96F8-3E88D702E45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5F81A3-32DD-4212-90A8-AFAB9442DF68}" type="pres">
      <dgm:prSet presAssocID="{66811C22-5EC3-4E0D-96F8-3E88D702E451}" presName="matrix" presStyleCnt="0"/>
      <dgm:spPr/>
      <dgm:t>
        <a:bodyPr/>
        <a:lstStyle/>
        <a:p>
          <a:endParaRPr lang="en-US"/>
        </a:p>
      </dgm:t>
    </dgm:pt>
    <dgm:pt modelId="{027BCE24-9BA6-4DA4-ABCF-42E263FCD2B0}" type="pres">
      <dgm:prSet presAssocID="{66811C22-5EC3-4E0D-96F8-3E88D702E451}" presName="tile1" presStyleLbl="node1" presStyleIdx="0" presStyleCnt="4" custLinFactNeighborY="-5455"/>
      <dgm:spPr/>
      <dgm:t>
        <a:bodyPr/>
        <a:lstStyle/>
        <a:p>
          <a:endParaRPr lang="en-US"/>
        </a:p>
      </dgm:t>
    </dgm:pt>
    <dgm:pt modelId="{E3EDB5CA-802D-45FA-B6F0-C9D34922B21F}" type="pres">
      <dgm:prSet presAssocID="{66811C22-5EC3-4E0D-96F8-3E88D702E45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A53C5-4529-4132-A653-B0B509C1D8F6}" type="pres">
      <dgm:prSet presAssocID="{66811C22-5EC3-4E0D-96F8-3E88D702E451}" presName="tile2" presStyleLbl="node1" presStyleIdx="1" presStyleCnt="4" custLinFactNeighborX="1014"/>
      <dgm:spPr/>
      <dgm:t>
        <a:bodyPr/>
        <a:lstStyle/>
        <a:p>
          <a:endParaRPr lang="en-US"/>
        </a:p>
      </dgm:t>
    </dgm:pt>
    <dgm:pt modelId="{A87960EA-CC92-4789-BAAE-B8A22C55D77B}" type="pres">
      <dgm:prSet presAssocID="{66811C22-5EC3-4E0D-96F8-3E88D702E45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4761A6-D063-48CD-B209-8EE820B54772}" type="pres">
      <dgm:prSet presAssocID="{66811C22-5EC3-4E0D-96F8-3E88D702E451}" presName="tile3" presStyleLbl="node1" presStyleIdx="2" presStyleCnt="4" custLinFactNeighborX="-710" custLinFactNeighborY="-642"/>
      <dgm:spPr/>
      <dgm:t>
        <a:bodyPr/>
        <a:lstStyle/>
        <a:p>
          <a:endParaRPr lang="en-US"/>
        </a:p>
      </dgm:t>
    </dgm:pt>
    <dgm:pt modelId="{E21DC61B-332F-4707-AF17-2C1529F56F3C}" type="pres">
      <dgm:prSet presAssocID="{66811C22-5EC3-4E0D-96F8-3E88D702E45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A5398-A4C8-40A5-A58D-A829156406F0}" type="pres">
      <dgm:prSet presAssocID="{66811C22-5EC3-4E0D-96F8-3E88D702E451}" presName="tile4" presStyleLbl="node1" presStyleIdx="3" presStyleCnt="4"/>
      <dgm:spPr/>
      <dgm:t>
        <a:bodyPr/>
        <a:lstStyle/>
        <a:p>
          <a:endParaRPr lang="en-US"/>
        </a:p>
      </dgm:t>
    </dgm:pt>
    <dgm:pt modelId="{614C92C6-B9E5-46CD-9700-C9C0D5ADDB84}" type="pres">
      <dgm:prSet presAssocID="{66811C22-5EC3-4E0D-96F8-3E88D702E45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FDAA7-9FAF-4A7C-89F0-19D4376383E4}" type="pres">
      <dgm:prSet presAssocID="{66811C22-5EC3-4E0D-96F8-3E88D702E451}" presName="centerTile" presStyleLbl="fgShp" presStyleIdx="0" presStyleCnt="1" custScaleX="68966" custScaleY="86823" custLinFactNeighborY="90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46C93DF-7681-4961-98C3-E153AAAB13E5}" type="presOf" srcId="{40506A4A-B820-4823-8142-B357A90DFB48}" destId="{614C92C6-B9E5-46CD-9700-C9C0D5ADDB84}" srcOrd="1" destOrd="0" presId="urn:microsoft.com/office/officeart/2005/8/layout/matrix1"/>
    <dgm:cxn modelId="{2C703D71-07DD-4E58-8F27-7774F66973D9}" type="presOf" srcId="{E51A4E97-7A25-44E1-B3E9-105BC025D526}" destId="{A87960EA-CC92-4789-BAAE-B8A22C55D77B}" srcOrd="1" destOrd="0" presId="urn:microsoft.com/office/officeart/2005/8/layout/matrix1"/>
    <dgm:cxn modelId="{9807CC32-FB14-4BF6-B794-E3FEDBA1ED4B}" srcId="{B1998B17-44CB-4C6D-AF4B-5B1FFA733CDD}" destId="{40506A4A-B820-4823-8142-B357A90DFB48}" srcOrd="3" destOrd="0" parTransId="{872F74E1-FFDA-42F5-941B-0E793FEC3141}" sibTransId="{AE005D00-28AB-4526-A503-4A9153FD31F3}"/>
    <dgm:cxn modelId="{6E76966D-1398-4820-8FB6-D022E0C71997}" type="presOf" srcId="{D62DAE63-B964-45D2-BAEA-2A89616C5580}" destId="{D54761A6-D063-48CD-B209-8EE820B54772}" srcOrd="0" destOrd="0" presId="urn:microsoft.com/office/officeart/2005/8/layout/matrix1"/>
    <dgm:cxn modelId="{26D849C1-4571-4976-BC42-8E15435082C4}" type="presOf" srcId="{6793D182-E63B-4AA6-B5D3-3E3D8B987563}" destId="{027BCE24-9BA6-4DA4-ABCF-42E263FCD2B0}" srcOrd="0" destOrd="0" presId="urn:microsoft.com/office/officeart/2005/8/layout/matrix1"/>
    <dgm:cxn modelId="{6816C1C3-4F13-4866-A6BF-3192D90A00C8}" srcId="{B1998B17-44CB-4C6D-AF4B-5B1FFA733CDD}" destId="{E51A4E97-7A25-44E1-B3E9-105BC025D526}" srcOrd="1" destOrd="0" parTransId="{928A78CD-C748-4B0F-B850-435A6624B95C}" sibTransId="{99ABD7DD-80A1-4527-AECF-429824CA80E1}"/>
    <dgm:cxn modelId="{030579D7-FF22-48FF-8B4B-71A29B33C543}" srcId="{B1998B17-44CB-4C6D-AF4B-5B1FFA733CDD}" destId="{D62DAE63-B964-45D2-BAEA-2A89616C5580}" srcOrd="2" destOrd="0" parTransId="{89CE029E-DD35-4356-91FE-D4C7D3DC0685}" sibTransId="{F2FB957A-FEA7-4D07-9361-6878EBA77955}"/>
    <dgm:cxn modelId="{398E3A93-BF3A-4FFD-B857-50B5477D98C6}" srcId="{B1998B17-44CB-4C6D-AF4B-5B1FFA733CDD}" destId="{6793D182-E63B-4AA6-B5D3-3E3D8B987563}" srcOrd="0" destOrd="0" parTransId="{C9D7BDA4-78B8-4E9B-8FD8-C656DDD79BCC}" sibTransId="{F64DE541-B301-4B7B-BFA8-C590F0EEF372}"/>
    <dgm:cxn modelId="{B364A561-E368-4184-8463-2713011BAE66}" srcId="{66811C22-5EC3-4E0D-96F8-3E88D702E451}" destId="{B1998B17-44CB-4C6D-AF4B-5B1FFA733CDD}" srcOrd="0" destOrd="0" parTransId="{FA2562FB-698A-487A-A8C2-8A2887C2BAAF}" sibTransId="{FCB3B8ED-0891-4236-9443-D510C14203EF}"/>
    <dgm:cxn modelId="{09C3257B-1286-4864-BF52-A61AA57A6D79}" type="presOf" srcId="{E51A4E97-7A25-44E1-B3E9-105BC025D526}" destId="{195A53C5-4529-4132-A653-B0B509C1D8F6}" srcOrd="0" destOrd="0" presId="urn:microsoft.com/office/officeart/2005/8/layout/matrix1"/>
    <dgm:cxn modelId="{19594BEF-DDE8-44FF-BA4A-FE696EB2655E}" type="presOf" srcId="{6793D182-E63B-4AA6-B5D3-3E3D8B987563}" destId="{E3EDB5CA-802D-45FA-B6F0-C9D34922B21F}" srcOrd="1" destOrd="0" presId="urn:microsoft.com/office/officeart/2005/8/layout/matrix1"/>
    <dgm:cxn modelId="{0C36F004-7BFB-41AB-987A-9D32542866EC}" type="presOf" srcId="{66811C22-5EC3-4E0D-96F8-3E88D702E451}" destId="{637195DF-1BB7-44AF-AA00-731E43C62CA2}" srcOrd="0" destOrd="0" presId="urn:microsoft.com/office/officeart/2005/8/layout/matrix1"/>
    <dgm:cxn modelId="{FF486AEA-CCF1-474A-BF98-BD4FE2F83794}" type="presOf" srcId="{D62DAE63-B964-45D2-BAEA-2A89616C5580}" destId="{E21DC61B-332F-4707-AF17-2C1529F56F3C}" srcOrd="1" destOrd="0" presId="urn:microsoft.com/office/officeart/2005/8/layout/matrix1"/>
    <dgm:cxn modelId="{E4FD5620-7F43-46FA-AAD2-029A400E3333}" type="presOf" srcId="{40506A4A-B820-4823-8142-B357A90DFB48}" destId="{FEFA5398-A4C8-40A5-A58D-A829156406F0}" srcOrd="0" destOrd="0" presId="urn:microsoft.com/office/officeart/2005/8/layout/matrix1"/>
    <dgm:cxn modelId="{509375C3-DAC0-423E-B676-5130E4ADA44E}" type="presOf" srcId="{B1998B17-44CB-4C6D-AF4B-5B1FFA733CDD}" destId="{FEEFDAA7-9FAF-4A7C-89F0-19D4376383E4}" srcOrd="0" destOrd="0" presId="urn:microsoft.com/office/officeart/2005/8/layout/matrix1"/>
    <dgm:cxn modelId="{679B786C-41AC-4ED3-9F06-FF3A77DEF748}" type="presParOf" srcId="{637195DF-1BB7-44AF-AA00-731E43C62CA2}" destId="{3F5F81A3-32DD-4212-90A8-AFAB9442DF68}" srcOrd="0" destOrd="0" presId="urn:microsoft.com/office/officeart/2005/8/layout/matrix1"/>
    <dgm:cxn modelId="{EEAA4530-0250-42C5-9A07-133534F85763}" type="presParOf" srcId="{3F5F81A3-32DD-4212-90A8-AFAB9442DF68}" destId="{027BCE24-9BA6-4DA4-ABCF-42E263FCD2B0}" srcOrd="0" destOrd="0" presId="urn:microsoft.com/office/officeart/2005/8/layout/matrix1"/>
    <dgm:cxn modelId="{B510BEA1-A72A-4689-8AD2-B1F3EAEB1B39}" type="presParOf" srcId="{3F5F81A3-32DD-4212-90A8-AFAB9442DF68}" destId="{E3EDB5CA-802D-45FA-B6F0-C9D34922B21F}" srcOrd="1" destOrd="0" presId="urn:microsoft.com/office/officeart/2005/8/layout/matrix1"/>
    <dgm:cxn modelId="{C62B4A87-472F-4068-928A-B941C16AD8CF}" type="presParOf" srcId="{3F5F81A3-32DD-4212-90A8-AFAB9442DF68}" destId="{195A53C5-4529-4132-A653-B0B509C1D8F6}" srcOrd="2" destOrd="0" presId="urn:microsoft.com/office/officeart/2005/8/layout/matrix1"/>
    <dgm:cxn modelId="{304495C5-6611-408B-8EE0-D908F302B393}" type="presParOf" srcId="{3F5F81A3-32DD-4212-90A8-AFAB9442DF68}" destId="{A87960EA-CC92-4789-BAAE-B8A22C55D77B}" srcOrd="3" destOrd="0" presId="urn:microsoft.com/office/officeart/2005/8/layout/matrix1"/>
    <dgm:cxn modelId="{4D972D32-95F8-442B-A122-6300F892A6FD}" type="presParOf" srcId="{3F5F81A3-32DD-4212-90A8-AFAB9442DF68}" destId="{D54761A6-D063-48CD-B209-8EE820B54772}" srcOrd="4" destOrd="0" presId="urn:microsoft.com/office/officeart/2005/8/layout/matrix1"/>
    <dgm:cxn modelId="{48206A99-5663-4435-9BB9-81E283B7BAAC}" type="presParOf" srcId="{3F5F81A3-32DD-4212-90A8-AFAB9442DF68}" destId="{E21DC61B-332F-4707-AF17-2C1529F56F3C}" srcOrd="5" destOrd="0" presId="urn:microsoft.com/office/officeart/2005/8/layout/matrix1"/>
    <dgm:cxn modelId="{71CD5BC6-375C-42C9-8F9C-7E4DA6F6565A}" type="presParOf" srcId="{3F5F81A3-32DD-4212-90A8-AFAB9442DF68}" destId="{FEFA5398-A4C8-40A5-A58D-A829156406F0}" srcOrd="6" destOrd="0" presId="urn:microsoft.com/office/officeart/2005/8/layout/matrix1"/>
    <dgm:cxn modelId="{B493E768-2589-45D7-A924-ABF6FE777E62}" type="presParOf" srcId="{3F5F81A3-32DD-4212-90A8-AFAB9442DF68}" destId="{614C92C6-B9E5-46CD-9700-C9C0D5ADDB84}" srcOrd="7" destOrd="0" presId="urn:microsoft.com/office/officeart/2005/8/layout/matrix1"/>
    <dgm:cxn modelId="{A787D918-F390-428C-A541-68B0D3C400BC}" type="presParOf" srcId="{637195DF-1BB7-44AF-AA00-731E43C62CA2}" destId="{FEEFDAA7-9FAF-4A7C-89F0-19D4376383E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BCE24-9BA6-4DA4-ABCF-42E263FCD2B0}">
      <dsp:nvSpPr>
        <dsp:cNvPr id="0" name=""/>
        <dsp:cNvSpPr/>
      </dsp:nvSpPr>
      <dsp:spPr>
        <a:xfrm rot="16200000">
          <a:off x="406399" y="-406399"/>
          <a:ext cx="1397000" cy="2209800"/>
        </a:xfrm>
        <a:prstGeom prst="round1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COSEC PE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For 100 Users</a:t>
          </a:r>
          <a:endParaRPr lang="en-US" sz="1700" kern="1200" dirty="0"/>
        </a:p>
      </dsp:txBody>
      <dsp:txXfrm rot="5400000">
        <a:off x="-1" y="1"/>
        <a:ext cx="2209800" cy="1047750"/>
      </dsp:txXfrm>
    </dsp:sp>
    <dsp:sp modelId="{195A53C5-4529-4132-A653-B0B509C1D8F6}">
      <dsp:nvSpPr>
        <dsp:cNvPr id="0" name=""/>
        <dsp:cNvSpPr/>
      </dsp:nvSpPr>
      <dsp:spPr>
        <a:xfrm>
          <a:off x="2209800" y="0"/>
          <a:ext cx="2209800" cy="1397000"/>
        </a:xfrm>
        <a:prstGeom prst="round1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COSEC GE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Up to 500 Users</a:t>
          </a:r>
          <a:endParaRPr lang="en-US" sz="1700" kern="1200" dirty="0"/>
        </a:p>
      </dsp:txBody>
      <dsp:txXfrm>
        <a:off x="2209800" y="0"/>
        <a:ext cx="2209800" cy="1047750"/>
      </dsp:txXfrm>
    </dsp:sp>
    <dsp:sp modelId="{D54761A6-D063-48CD-B209-8EE820B54772}">
      <dsp:nvSpPr>
        <dsp:cNvPr id="0" name=""/>
        <dsp:cNvSpPr/>
      </dsp:nvSpPr>
      <dsp:spPr>
        <a:xfrm rot="10800000">
          <a:off x="0" y="1388031"/>
          <a:ext cx="2209800" cy="1397000"/>
        </a:xfrm>
        <a:prstGeom prst="round1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COSEC ME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Up to 1000 Users </a:t>
          </a:r>
          <a:endParaRPr lang="en-US" sz="1700" kern="1200" dirty="0"/>
        </a:p>
      </dsp:txBody>
      <dsp:txXfrm rot="10800000">
        <a:off x="0" y="1737281"/>
        <a:ext cx="2209800" cy="1047750"/>
      </dsp:txXfrm>
    </dsp:sp>
    <dsp:sp modelId="{FEFA5398-A4C8-40A5-A58D-A829156406F0}">
      <dsp:nvSpPr>
        <dsp:cNvPr id="0" name=""/>
        <dsp:cNvSpPr/>
      </dsp:nvSpPr>
      <dsp:spPr>
        <a:xfrm rot="5400000">
          <a:off x="2616200" y="990600"/>
          <a:ext cx="1397000" cy="2209800"/>
        </a:xfrm>
        <a:prstGeom prst="round1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COSEC LE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Up to 1 Million Users</a:t>
          </a:r>
          <a:endParaRPr lang="en-US" sz="1700" kern="1200" dirty="0"/>
        </a:p>
      </dsp:txBody>
      <dsp:txXfrm rot="-5400000">
        <a:off x="2209799" y="1746250"/>
        <a:ext cx="2209800" cy="1047750"/>
      </dsp:txXfrm>
    </dsp:sp>
    <dsp:sp modelId="{FEEFDAA7-9FAF-4A7C-89F0-19D4376383E4}">
      <dsp:nvSpPr>
        <dsp:cNvPr id="0" name=""/>
        <dsp:cNvSpPr/>
      </dsp:nvSpPr>
      <dsp:spPr>
        <a:xfrm>
          <a:off x="1752596" y="1100120"/>
          <a:ext cx="914406" cy="606458"/>
        </a:xfrm>
        <a:prstGeom prst="roundRect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COSEC CENTRA</a:t>
          </a:r>
          <a:endParaRPr lang="en-US" sz="1500" kern="1200" dirty="0"/>
        </a:p>
      </dsp:txBody>
      <dsp:txXfrm>
        <a:off x="1782201" y="1129725"/>
        <a:ext cx="855196" cy="547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9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i="0">
                <a:latin typeface="Arial" charset="0"/>
              </a:defRPr>
            </a:lvl1pPr>
          </a:lstStyle>
          <a:p>
            <a:pPr>
              <a:defRPr/>
            </a:pPr>
            <a:fld id="{29006EDB-42B8-4099-84F5-AA2E1062A4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Self Introduction.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72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6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1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We observed that client finds difficult to manage different hardware and software providers. Hence,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have our own H/w and S/w solution.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provide complete Enterprise solution.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One stop solution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Introduced Unique Platform that has unique features which will see in further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Push</a:t>
            </a:r>
            <a:r>
              <a:rPr lang="en-US" baseline="0" dirty="0" smtClean="0"/>
              <a:t> Technology – If the devices are not IP then you have to install a server at all different locations and it would cost more. Whereas with IP based controllers you just need to have a COSEC Platform with which the devices communicated directly with the server on Real Time basis and it also saves the cost.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in push technology the devices constantly communicates with the server.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08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total 40 events</a:t>
            </a:r>
            <a:r>
              <a:rPr lang="en-US" baseline="0" dirty="0" smtClean="0"/>
              <a:t> on which alerts can be sent.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 short example of Dubai Case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3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Schedule services</a:t>
            </a:r>
            <a:r>
              <a:rPr lang="en-US" baseline="0" dirty="0" smtClean="0"/>
              <a:t> mainly useful for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HR / Admin – reports generation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– for offline devices and backups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Employees – to check their daily attendance.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Third party Integration – Export data template in Excel.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0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Adaptor –</a:t>
            </a:r>
            <a:r>
              <a:rPr lang="en-US" baseline="0" dirty="0" smtClean="0"/>
              <a:t> Device giving power to all the other attached devices such as Exit Reader, Door Lock and Exit Switch.</a:t>
            </a:r>
          </a:p>
          <a:p>
            <a:r>
              <a:rPr lang="en-US" baseline="0" dirty="0" smtClean="0"/>
              <a:t>If the device is powered up with PoE then it can power all other devices and door lock upto 650 lbs.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49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Wiegand Vs. IP</a:t>
            </a:r>
          </a:p>
          <a:p>
            <a:r>
              <a:rPr lang="en-US" dirty="0" smtClean="0"/>
              <a:t>2. Flaws of Traditional Architecture.</a:t>
            </a:r>
          </a:p>
          <a:p>
            <a:r>
              <a:rPr lang="en-US" dirty="0" smtClean="0"/>
              <a:t>	- wiring issue</a:t>
            </a:r>
          </a:p>
          <a:p>
            <a:r>
              <a:rPr lang="en-US" dirty="0" smtClean="0"/>
              <a:t>	- Stability</a:t>
            </a:r>
          </a:p>
          <a:p>
            <a:r>
              <a:rPr lang="en-US" dirty="0" smtClean="0"/>
              <a:t>	- Cost and Centralised</a:t>
            </a:r>
            <a:r>
              <a:rPr lang="en-US" baseline="0" dirty="0" smtClean="0"/>
              <a:t> connectivity</a:t>
            </a:r>
          </a:p>
          <a:p>
            <a:r>
              <a:rPr lang="en-US" baseline="0" dirty="0" smtClean="0"/>
              <a:t>	- Our Device is a mini computer. It has its own processing power and storage.</a:t>
            </a:r>
          </a:p>
          <a:p>
            <a:r>
              <a:rPr lang="en-US" baseline="0" dirty="0" smtClean="0"/>
              <a:t>3. Built- In reader controller.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9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17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We observed that client finds difficult to manage different hardware and software providers. Hence,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have our own H/w and S/w solution.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provide complete Enterprise solution.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One stop solution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Introduced Unique Platform that has unique features which will see in further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3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57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908AB-1CFE-425D-9F7D-C63AFABF23C5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3740-14AF-4FCB-9D40-FF650787B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4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3858-2544-4642-B287-D336EE49566A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57FE-E8FD-4F9B-BC5A-65612D8A56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51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137A9-9110-4674-BA31-FEA926D04787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131B7-E067-47EC-90E6-666194411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71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89FB-F79D-4BFB-9269-B500A4742B4E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A0DE6-DF98-4537-A7EC-1EC023ACEA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6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6623-53FF-427D-9319-469ECDFF2EAE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E44B6-A22B-43F1-8EF2-61521A20B8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2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35AF-0AFD-4A13-943F-B440FF521814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8C675-EFBF-4569-B937-CF0C68952F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C4EC-ECE7-48D5-B84D-FDE786231D52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46A3-B05C-417E-A834-732160482E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2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681C-9820-40A9-A0AA-6F86C4FAE998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51B2E-AA17-4873-B10D-50F2D19D7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4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11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64CD-8E0F-4552-A283-FBAA40A4A53E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BDF1-23F9-4C79-AB14-F07752EDDC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8C93B-83BC-45DA-A8BA-DB14EBDE73F3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667C-D02B-4728-BCAE-6B61FD844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95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3B104-3F24-4E44-B467-5133AD753C1A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06F0-1981-4F0E-B08E-7595CE98A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94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A03F7-D4D8-4E73-880C-595E379A0907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37234-0029-4B1A-8656-6E7EA5860E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43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9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08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5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81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8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5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82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23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30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47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88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1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7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4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1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0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ADE405-AE5A-41FE-BA3A-96293672B5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51F2BD-5E3A-4955-83EF-526A5C10EFDA}" type="datetimeFigureOut">
              <a:rPr lang="en-US"/>
              <a:pPr>
                <a:defRPr/>
              </a:pPr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D6357-91D9-4F8D-BEEE-EB72AA474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ADE405-AE5A-41FE-BA3A-96293672B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8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40.wmf"/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39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31.wmf"/><Relationship Id="rId15" Type="http://schemas.microsoft.com/office/2007/relationships/hdphoto" Target="../media/hdphoto4.wdp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3.wmf"/><Relationship Id="rId14" Type="http://schemas.openxmlformats.org/officeDocument/2006/relationships/image" Target="../media/image3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6.png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8.jpeg"/><Relationship Id="rId5" Type="http://schemas.openxmlformats.org/officeDocument/2006/relationships/image" Target="../media/image87.pn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2.jp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jpeg"/><Relationship Id="rId7" Type="http://schemas.openxmlformats.org/officeDocument/2006/relationships/image" Target="../media/image5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11" Type="http://schemas.openxmlformats.org/officeDocument/2006/relationships/image" Target="../media/image26.jpeg"/><Relationship Id="rId5" Type="http://schemas.openxmlformats.org/officeDocument/2006/relationships/image" Target="../media/image21.pn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3435072"/>
            <a:ext cx="6019800" cy="603528"/>
          </a:xfrm>
        </p:spPr>
        <p:txBody>
          <a:bodyPr/>
          <a:lstStyle/>
          <a:p>
            <a:pPr algn="l"/>
            <a:r>
              <a:rPr lang="en-US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Right People in Right Place at Right </a:t>
            </a: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Time</a:t>
            </a:r>
            <a:endParaRPr lang="en-US" sz="24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832414"/>
            <a:ext cx="5867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People Mobility Solution</a:t>
            </a:r>
            <a:endParaRPr lang="en-US" sz="34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70" y="1189441"/>
            <a:ext cx="1614030" cy="148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administrator\AppData\Local\Microsoft\Windows\Temporary Internet Files\Content.IE5\44LM5OZQ\MC900030044[1]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22" y="1937362"/>
            <a:ext cx="817651" cy="9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86" y="4572000"/>
            <a:ext cx="178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CENTRA</a:t>
            </a:r>
          </a:p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Server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C:\Users\administrator\AppData\Local\Microsoft\Windows\Temporary Internet Files\Content.IE5\D359EIM5\MC900434845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8" y="293325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42642" y="2594832"/>
            <a:ext cx="127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HR/HOD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338" name="Picture 2" descr="C:\Users\administrator\AppData\Local\Microsoft\Windows\Temporary Internet Files\Content.IE5\D58B0YXL\MC900441729[1]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3" y="1828800"/>
            <a:ext cx="1393778" cy="139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AppData\Local\Microsoft\Windows\Temporary Internet Files\Content.IE5\44LM5OZQ\MC900030044[1]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42" y="1404789"/>
            <a:ext cx="817651" cy="9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 rot="20568142">
            <a:off x="1866900" y="2958131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defRPr>
            </a:lvl1pPr>
          </a:lstStyle>
          <a:p>
            <a:r>
              <a:rPr lang="en-US" dirty="0"/>
              <a:t>Attendance Report</a:t>
            </a:r>
          </a:p>
          <a:p>
            <a:r>
              <a:rPr lang="en-US" dirty="0"/>
              <a:t>(Department – 1)</a:t>
            </a:r>
          </a:p>
        </p:txBody>
      </p:sp>
      <p:sp>
        <p:nvSpPr>
          <p:cNvPr id="35" name="TextBox 34"/>
          <p:cNvSpPr txBox="1"/>
          <p:nvPr/>
        </p:nvSpPr>
        <p:spPr>
          <a:xfrm rot="20586026">
            <a:off x="3743325" y="2373052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Attendance Report</a:t>
            </a:r>
          </a:p>
          <a:p>
            <a:pPr algn="ctr"/>
            <a:r>
              <a:rPr lang="en-US" sz="1400" b="1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(Department </a:t>
            </a:r>
            <a:r>
              <a:rPr lang="en-US" sz="14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– 2</a:t>
            </a:r>
            <a:r>
              <a:rPr lang="en-US" sz="1400" b="1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)</a:t>
            </a:r>
            <a:endParaRPr lang="en-US" sz="1400" b="1" i="0" dirty="0">
              <a:solidFill>
                <a:schemeClr val="accent5">
                  <a:lumMod val="60000"/>
                  <a:lumOff val="40000"/>
                </a:schemeClr>
              </a:solidFill>
              <a:latin typeface="Calibri"/>
            </a:endParaRPr>
          </a:p>
        </p:txBody>
      </p:sp>
      <p:grpSp>
        <p:nvGrpSpPr>
          <p:cNvPr id="14337" name="Group 14336"/>
          <p:cNvGrpSpPr/>
          <p:nvPr/>
        </p:nvGrpSpPr>
        <p:grpSpPr>
          <a:xfrm>
            <a:off x="3058574" y="4569197"/>
            <a:ext cx="404366" cy="489915"/>
            <a:chOff x="2781300" y="5410200"/>
            <a:chExt cx="575765" cy="768936"/>
          </a:xfrm>
        </p:grpSpPr>
        <p:sp>
          <p:nvSpPr>
            <p:cNvPr id="45" name="Flowchart: Magnetic Disk 44"/>
            <p:cNvSpPr/>
            <p:nvPr/>
          </p:nvSpPr>
          <p:spPr>
            <a:xfrm>
              <a:off x="2785565" y="5978856"/>
              <a:ext cx="571500" cy="200280"/>
            </a:xfrm>
            <a:prstGeom prst="flowChartMagneticDisk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Flowchart: Magnetic Disk 40"/>
            <p:cNvSpPr/>
            <p:nvPr/>
          </p:nvSpPr>
          <p:spPr>
            <a:xfrm>
              <a:off x="2781300" y="5841128"/>
              <a:ext cx="571500" cy="200280"/>
            </a:xfrm>
            <a:prstGeom prst="flowChartMagneticDisk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Flowchart: Magnetic Disk 26"/>
            <p:cNvSpPr/>
            <p:nvPr/>
          </p:nvSpPr>
          <p:spPr>
            <a:xfrm>
              <a:off x="2781300" y="5695215"/>
              <a:ext cx="571500" cy="200280"/>
            </a:xfrm>
            <a:prstGeom prst="flowChartMagneticDisk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Flowchart: Magnetic Disk 42"/>
            <p:cNvSpPr/>
            <p:nvPr/>
          </p:nvSpPr>
          <p:spPr>
            <a:xfrm>
              <a:off x="2781300" y="5556113"/>
              <a:ext cx="571500" cy="200280"/>
            </a:xfrm>
            <a:prstGeom prst="flowChartMagneticDisk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i="0" dirty="0">
                <a:solidFill>
                  <a:prstClr val="black"/>
                </a:solidFill>
              </a:endParaRPr>
            </a:p>
          </p:txBody>
        </p:sp>
        <p:sp>
          <p:nvSpPr>
            <p:cNvPr id="44" name="Flowchart: Magnetic Disk 43"/>
            <p:cNvSpPr/>
            <p:nvPr/>
          </p:nvSpPr>
          <p:spPr>
            <a:xfrm>
              <a:off x="2781300" y="5410200"/>
              <a:ext cx="571500" cy="200280"/>
            </a:xfrm>
            <a:prstGeom prst="flowChartMagneticDisk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 rot="1810098">
            <a:off x="1980046" y="5073586"/>
            <a:ext cx="201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accent3">
                    <a:lumMod val="75000"/>
                  </a:schemeClr>
                </a:solidFill>
                <a:latin typeface="Calibri"/>
              </a:rPr>
              <a:t>Automated Backup</a:t>
            </a:r>
            <a:endParaRPr lang="en-US" i="0" dirty="0">
              <a:solidFill>
                <a:schemeClr val="accent3">
                  <a:lumMod val="75000"/>
                </a:schemeClr>
              </a:solidFill>
              <a:latin typeface="Calibri"/>
            </a:endParaRPr>
          </a:p>
        </p:txBody>
      </p:sp>
      <p:cxnSp>
        <p:nvCxnSpPr>
          <p:cNvPr id="14343" name="Straight Connector 14342"/>
          <p:cNvCxnSpPr/>
          <p:nvPr/>
        </p:nvCxnSpPr>
        <p:spPr>
          <a:xfrm>
            <a:off x="1524000" y="4226466"/>
            <a:ext cx="2715364" cy="156473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7" name="Picture 5" descr="C:\Users\administrator\AppData\Local\Microsoft\Windows\Temporary Internet Files\Content.IE5\44LM5OZQ\MC90041194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86" y="3440341"/>
            <a:ext cx="525880" cy="6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6" descr="C:\Users\administrator\AppData\Local\Microsoft\Windows\Temporary Internet Files\Content.IE5\D359EIM5\MC90043160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43" y="3295243"/>
            <a:ext cx="794372" cy="7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7" descr="C:\Users\administrator\AppData\Local\Microsoft\Windows\Temporary Internet Files\Content.IE5\1ZUQM1BC\MC900431614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55" y="3524046"/>
            <a:ext cx="875782" cy="8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8" descr="C:\Users\administrator\AppData\Local\Microsoft\Windows\Temporary Internet Files\Content.IE5\D58B0YXL\MC900432623[1].pn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64" y="3456361"/>
            <a:ext cx="887400" cy="8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9" descr="C:\Users\administrator\AppData\Local\Microsoft\Windows\Temporary Internet Files\Content.IE5\D359EIM5\MC900432609[1]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851" y="4162835"/>
            <a:ext cx="902771" cy="9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0" descr="C:\Users\administrator\AppData\Local\Microsoft\Windows\Temporary Internet Files\Content.IE5\44LM5OZQ\MC900432611[1]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64" y="4061711"/>
            <a:ext cx="820251" cy="8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6934200" y="4964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Employees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354" name="Picture 12" descr="C:\Users\administrator\AppData\Local\Microsoft\Windows\Temporary Internet Files\Content.IE5\44LM5OZQ\MC900016721[1].wm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24" y="3546657"/>
            <a:ext cx="241962" cy="5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>
            <a:endCxn id="14350" idx="2"/>
          </p:cNvCxnSpPr>
          <p:nvPr/>
        </p:nvCxnSpPr>
        <p:spPr>
          <a:xfrm>
            <a:off x="1524000" y="3886200"/>
            <a:ext cx="5601564" cy="457561"/>
          </a:xfrm>
          <a:prstGeom prst="line">
            <a:avLst/>
          </a:prstGeom>
          <a:ln>
            <a:solidFill>
              <a:srgbClr val="BE1299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 rot="273689">
            <a:off x="4444712" y="4189873"/>
            <a:ext cx="1214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BE1299"/>
                </a:solidFill>
                <a:latin typeface="Calibri"/>
              </a:rPr>
              <a:t>Leave Credit</a:t>
            </a:r>
            <a:endParaRPr lang="en-US" sz="1400" b="1" i="0" dirty="0">
              <a:solidFill>
                <a:srgbClr val="BE1299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 rot="280516">
            <a:off x="3130269" y="4054723"/>
            <a:ext cx="72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70C0"/>
                </a:solidFill>
                <a:latin typeface="Calibri"/>
              </a:rPr>
              <a:t>Shifts</a:t>
            </a:r>
            <a:endParaRPr lang="en-US" sz="1400" b="1" i="0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84" name="Picture 2" descr="C:\Users\administrator\AppData\Local\Microsoft\Windows\Temporary Internet Files\Content.IE5\Q7D17SJM\MC900442060[1].wm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504">
            <a:off x="3342948" y="3341786"/>
            <a:ext cx="684112" cy="62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Scheduler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42" y="4814155"/>
            <a:ext cx="1115445" cy="111544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033843" y="591796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Admin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524000" y="2286000"/>
            <a:ext cx="4241970" cy="129265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293">
            <a:off x="2883402" y="1759066"/>
            <a:ext cx="356591" cy="35659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293">
            <a:off x="4612133" y="1220884"/>
            <a:ext cx="356591" cy="3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3"/>
            <a:ext cx="9144000" cy="682983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5486400"/>
            <a:ext cx="3505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b="1" i="0" dirty="0" smtClean="0">
                <a:solidFill>
                  <a:prstClr val="black"/>
                </a:solidFill>
              </a:rPr>
              <a:t>MANUFACTURING UNIT</a:t>
            </a:r>
            <a:endParaRPr lang="en-US" sz="2000" b="1" i="0" dirty="0">
              <a:solidFill>
                <a:prstClr val="black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1474" y="5857873"/>
            <a:ext cx="8391525" cy="98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500" i="0" dirty="0" smtClean="0">
                <a:solidFill>
                  <a:prstClr val="black"/>
                </a:solidFill>
              </a:rPr>
              <a:t>73,000 </a:t>
            </a:r>
            <a:r>
              <a:rPr lang="en-US" sz="1500" i="0" dirty="0" err="1">
                <a:solidFill>
                  <a:prstClr val="black"/>
                </a:solidFill>
              </a:rPr>
              <a:t>Sq.Ft</a:t>
            </a:r>
            <a:endParaRPr lang="en-US" sz="1500" i="0" dirty="0">
              <a:solidFill>
                <a:prstClr val="black"/>
              </a:solidFill>
            </a:endParaRP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500" i="0" dirty="0">
                <a:solidFill>
                  <a:prstClr val="black"/>
                </a:solidFill>
              </a:rPr>
              <a:t>100+ Work Stations</a:t>
            </a: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500" i="0" dirty="0">
                <a:solidFill>
                  <a:prstClr val="black"/>
                </a:solidFill>
              </a:rPr>
              <a:t>International Quality Systems and Processes</a:t>
            </a: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endParaRPr lang="en-US" sz="1500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3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" y="28136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23"/>
            <a:ext cx="9144000" cy="68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6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22525" y="1371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6689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For Further information, </a:t>
            </a:r>
          </a:p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Please Contact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174094"/>
              </p:ext>
            </p:extLst>
          </p:nvPr>
        </p:nvGraphicFramePr>
        <p:xfrm>
          <a:off x="914400" y="1905000"/>
          <a:ext cx="777240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/>
                <a:gridCol w="6096000"/>
              </a:tblGrid>
              <a:tr h="3650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Email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More@MatrixComSec.com</a:t>
                      </a:r>
                    </a:p>
                  </a:txBody>
                  <a:tcPr anchor="ctr"/>
                </a:tc>
              </a:tr>
              <a:tr h="3650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Contact No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+91 265 2630555</a:t>
                      </a:r>
                      <a:endParaRPr lang="en-US" dirty="0"/>
                    </a:p>
                  </a:txBody>
                  <a:tcPr anchor="ctr"/>
                </a:tc>
              </a:tr>
              <a:tr h="3650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Website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www.MatrixSecuSol.com</a:t>
                      </a:r>
                    </a:p>
                  </a:txBody>
                  <a:tcPr anchor="ctr"/>
                </a:tc>
              </a:tr>
              <a:tr h="365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Address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394-GIDC </a:t>
                      </a:r>
                      <a:r>
                        <a:rPr lang="en-US" sz="1800" dirty="0" err="1" smtClean="0"/>
                        <a:t>Makarpura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Vadodara-390010, Gujarat, India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3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843101" y="3810000"/>
            <a:ext cx="116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USB</a:t>
            </a:r>
            <a:endParaRPr lang="en-US" sz="2000" i="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3810000"/>
            <a:ext cx="1408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2G/3G/4G</a:t>
            </a:r>
            <a:endParaRPr lang="en-US" sz="2000" i="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0931" y="3810000"/>
            <a:ext cx="125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Wi-Fi</a:t>
            </a:r>
            <a:endParaRPr lang="en-US" sz="2000" i="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9460" y="3810000"/>
            <a:ext cx="1258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Ethernet/PoE</a:t>
            </a:r>
            <a:endParaRPr lang="en-US" sz="2000" i="0" dirty="0"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5555"/>
          <a:stretch/>
        </p:blipFill>
        <p:spPr>
          <a:xfrm>
            <a:off x="2812201" y="2381901"/>
            <a:ext cx="1676400" cy="11548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r="20075"/>
          <a:stretch/>
        </p:blipFill>
        <p:spPr>
          <a:xfrm>
            <a:off x="7108740" y="2451128"/>
            <a:ext cx="637739" cy="1016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2381901"/>
            <a:ext cx="1250299" cy="1250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63" y="2297657"/>
            <a:ext cx="1281744" cy="1334543"/>
          </a:xfrm>
          <a:prstGeom prst="rect">
            <a:avLst/>
          </a:prstGeom>
        </p:spPr>
      </p:pic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Multiple Connectivity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97" y="2072548"/>
            <a:ext cx="528637" cy="124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55711" y="4263940"/>
            <a:ext cx="1295400" cy="460612"/>
            <a:chOff x="6553200" y="2438400"/>
            <a:chExt cx="1295400" cy="460612"/>
          </a:xfrm>
        </p:grpSpPr>
        <p:sp>
          <p:nvSpPr>
            <p:cNvPr id="8" name="Cube 7"/>
            <p:cNvSpPr/>
            <p:nvPr/>
          </p:nvSpPr>
          <p:spPr>
            <a:xfrm>
              <a:off x="6553200" y="2438400"/>
              <a:ext cx="1295400" cy="460612"/>
            </a:xfrm>
            <a:prstGeom prst="cube">
              <a:avLst>
                <a:gd name="adj" fmla="val 3739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en-US" sz="1100" dirty="0">
                <a:effectLst/>
                <a:ea typeface="Calibri"/>
                <a:cs typeface="Times New Roman"/>
              </a:endParaRPr>
            </a:p>
          </p:txBody>
        </p:sp>
        <p:pic>
          <p:nvPicPr>
            <p:cNvPr id="9" name="Picture 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4483" y="2667000"/>
              <a:ext cx="876300" cy="180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4751">
            <a:off x="7158578" y="4504096"/>
            <a:ext cx="1206047" cy="6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11" y="2317823"/>
            <a:ext cx="1295400" cy="265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607076" y="3696651"/>
            <a:ext cx="1207074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5558" y="3693807"/>
            <a:ext cx="1447801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406705" y="2715404"/>
            <a:ext cx="0" cy="2011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17508" y="2730644"/>
            <a:ext cx="100584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93057" y="4725492"/>
            <a:ext cx="100584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03" y="2248851"/>
            <a:ext cx="1219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750911" y="3468050"/>
            <a:ext cx="2008565" cy="6096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+mj-lt"/>
              </a:rPr>
              <a:t>or</a:t>
            </a:r>
            <a:endParaRPr lang="en-US" sz="20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86167" y="2284108"/>
            <a:ext cx="1820909" cy="281939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i="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112" y="3067941"/>
            <a:ext cx="177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Power Adaptor</a:t>
            </a:r>
            <a:endParaRPr lang="en-US" sz="2000" i="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6167" y="4668141"/>
            <a:ext cx="177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PoE Switch</a:t>
            </a:r>
            <a:endParaRPr lang="en-US" sz="2000" i="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37580" y="4909732"/>
            <a:ext cx="177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COSEC Door Controller</a:t>
            </a:r>
            <a:endParaRPr lang="en-US" sz="2000" i="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25786" y="3280491"/>
            <a:ext cx="177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Exit Reader</a:t>
            </a:r>
            <a:endParaRPr lang="en-US" sz="2000" i="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45311" y="5434019"/>
            <a:ext cx="177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latin typeface="+mj-lt"/>
              </a:rPr>
              <a:t>Door Lock</a:t>
            </a:r>
            <a:endParaRPr lang="en-US" sz="2000" i="0" dirty="0">
              <a:latin typeface="+mj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Common Power Supply to Drive 3 Devices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358153"/>
            <a:ext cx="84582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i="0" kern="0" dirty="0" smtClean="0">
                <a:solidFill>
                  <a:srgbClr val="000000"/>
                </a:solidFill>
                <a:latin typeface="+mj-lt"/>
              </a:rPr>
              <a:t>Benefits of IP65 Certifications</a:t>
            </a:r>
          </a:p>
          <a:p>
            <a:pPr marL="403225" indent="15875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i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Resistant to Dust</a:t>
            </a:r>
          </a:p>
          <a:p>
            <a:pPr marL="403225" indent="15875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 Level of Protection from Liquid</a:t>
            </a:r>
          </a:p>
          <a:p>
            <a:pPr marL="403225" indent="15875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 Suitable for Weather Proof Installations</a:t>
            </a:r>
            <a:endParaRPr lang="en-US" sz="2400" i="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i="0" kern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i="0" kern="0" dirty="0" smtClean="0">
                <a:solidFill>
                  <a:srgbClr val="000000"/>
                </a:solidFill>
                <a:latin typeface="Calibri"/>
              </a:rPr>
              <a:t>IP65 Certified Products</a:t>
            </a:r>
          </a:p>
          <a:p>
            <a:pPr marL="403225" indent="15875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 COSEC VEGA</a:t>
            </a:r>
          </a:p>
          <a:p>
            <a:pPr marL="403225" indent="15875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 COSEC PATH </a:t>
            </a:r>
            <a:endParaRPr lang="en-US" sz="2400" i="0" dirty="0">
              <a:solidFill>
                <a:srgbClr val="000000"/>
              </a:solidFill>
              <a:latin typeface="Calibri"/>
            </a:endParaRPr>
          </a:p>
          <a:p>
            <a:pPr marL="403225" indent="0">
              <a:lnSpc>
                <a:spcPct val="115000"/>
              </a:lnSpc>
            </a:pP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sz="2400" b="1" i="0" kern="0" dirty="0">
              <a:solidFill>
                <a:srgbClr val="1F497D">
                  <a:lumMod val="60000"/>
                  <a:lumOff val="40000"/>
                </a:srgbClr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i="0" dirty="0" smtClean="0">
              <a:solidFill>
                <a:prstClr val="black"/>
              </a:solidFill>
              <a:latin typeface="Calibri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endParaRPr lang="en-US" sz="2400" i="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7558" r="21852" b="12442"/>
          <a:stretch/>
        </p:blipFill>
        <p:spPr>
          <a:xfrm>
            <a:off x="7001607" y="2819399"/>
            <a:ext cx="1563985" cy="3127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5863"/>
            <a:ext cx="891791" cy="2118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69" y="3454400"/>
            <a:ext cx="958260" cy="248026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IP65 Design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45815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67050"/>
            <a:ext cx="4572000" cy="311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28"/>
          <p:cNvSpPr txBox="1">
            <a:spLocks noChangeArrowheads="1"/>
          </p:cNvSpPr>
          <p:nvPr/>
        </p:nvSpPr>
        <p:spPr bwMode="auto">
          <a:xfrm>
            <a:off x="5119048" y="1752601"/>
            <a:ext cx="38725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0" dirty="0" smtClean="0">
                <a:solidFill>
                  <a:prstClr val="black"/>
                </a:solidFill>
                <a:latin typeface="+mj-lt"/>
              </a:rPr>
              <a:t>Conventional Systems </a:t>
            </a:r>
            <a:r>
              <a:rPr lang="en-US" sz="2800" i="0" dirty="0" smtClean="0">
                <a:solidFill>
                  <a:prstClr val="black"/>
                </a:solidFill>
                <a:latin typeface="+mj-lt"/>
              </a:rPr>
              <a:t>Centralized </a:t>
            </a:r>
            <a:r>
              <a:rPr lang="en-US" sz="2800" i="0" dirty="0">
                <a:solidFill>
                  <a:prstClr val="black"/>
                </a:solidFill>
                <a:latin typeface="+mj-lt"/>
              </a:rPr>
              <a:t>Connectivity</a:t>
            </a:r>
            <a:endParaRPr lang="en-US" sz="2400" i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TextBox 32"/>
          <p:cNvSpPr txBox="1">
            <a:spLocks noChangeArrowheads="1"/>
          </p:cNvSpPr>
          <p:nvPr/>
        </p:nvSpPr>
        <p:spPr bwMode="auto">
          <a:xfrm>
            <a:off x="76200" y="4960203"/>
            <a:ext cx="397604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</a:t>
            </a:r>
          </a:p>
          <a:p>
            <a:pPr algn="r"/>
            <a:r>
              <a:rPr lang="en-US" sz="24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Distributed Connectivity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0800000">
            <a:off x="4595173" y="2057401"/>
            <a:ext cx="523875" cy="228600"/>
          </a:xfrm>
          <a:prstGeom prst="rightArrow">
            <a:avLst/>
          </a:prstGeom>
          <a:solidFill>
            <a:srgbClr val="DFAD85"/>
          </a:solidFill>
          <a:ln>
            <a:solidFill>
              <a:srgbClr val="DFAD8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020829" y="5261401"/>
            <a:ext cx="523875" cy="228600"/>
          </a:xfrm>
          <a:prstGeom prst="rightArrow">
            <a:avLst/>
          </a:prstGeom>
          <a:solidFill>
            <a:srgbClr val="DFAD85"/>
          </a:solidFill>
          <a:ln>
            <a:solidFill>
              <a:srgbClr val="DFAD8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COSEC Architecture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600200"/>
            <a:ext cx="10668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04800" y="2794575"/>
            <a:ext cx="10668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4800" y="3988950"/>
            <a:ext cx="10668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4800" y="5183325"/>
            <a:ext cx="10668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52599" y="1625600"/>
            <a:ext cx="3407155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Scalable in the Smallest Factor of One Door Controller</a:t>
            </a:r>
            <a:endParaRPr lang="en-US" i="0" dirty="0"/>
          </a:p>
        </p:txBody>
      </p:sp>
      <p:sp>
        <p:nvSpPr>
          <p:cNvPr id="16" name="Rounded Rectangle 15"/>
          <p:cNvSpPr/>
          <p:nvPr/>
        </p:nvSpPr>
        <p:spPr>
          <a:xfrm>
            <a:off x="5334000" y="1625600"/>
            <a:ext cx="32766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Protect Investment</a:t>
            </a:r>
            <a:endParaRPr lang="en-US" i="0" dirty="0"/>
          </a:p>
        </p:txBody>
      </p:sp>
      <p:sp>
        <p:nvSpPr>
          <p:cNvPr id="17" name="Rounded Rectangle 16"/>
          <p:cNvSpPr/>
          <p:nvPr/>
        </p:nvSpPr>
        <p:spPr>
          <a:xfrm>
            <a:off x="1752599" y="2794575"/>
            <a:ext cx="3407155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Standard CAT5-CAT6 Wiring</a:t>
            </a:r>
            <a:endParaRPr lang="en-US" i="0" dirty="0"/>
          </a:p>
        </p:txBody>
      </p:sp>
      <p:sp>
        <p:nvSpPr>
          <p:cNvPr id="18" name="Rounded Rectangle 17"/>
          <p:cNvSpPr/>
          <p:nvPr/>
        </p:nvSpPr>
        <p:spPr>
          <a:xfrm>
            <a:off x="5334000" y="2794575"/>
            <a:ext cx="32766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Reduce Cabling Cost and Maintenance Cost</a:t>
            </a:r>
            <a:endParaRPr lang="en-US" i="0" dirty="0"/>
          </a:p>
        </p:txBody>
      </p:sp>
      <p:sp>
        <p:nvSpPr>
          <p:cNvPr id="19" name="Rounded Rectangle 18"/>
          <p:cNvSpPr/>
          <p:nvPr/>
        </p:nvSpPr>
        <p:spPr>
          <a:xfrm>
            <a:off x="1752599" y="3988950"/>
            <a:ext cx="3407155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Standalone Independent Device Architecture</a:t>
            </a:r>
            <a:endParaRPr lang="en-US" i="0" dirty="0"/>
          </a:p>
        </p:txBody>
      </p:sp>
      <p:sp>
        <p:nvSpPr>
          <p:cNvPr id="20" name="Rounded Rectangle 19"/>
          <p:cNvSpPr/>
          <p:nvPr/>
        </p:nvSpPr>
        <p:spPr>
          <a:xfrm>
            <a:off x="5334000" y="3988950"/>
            <a:ext cx="32766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Improve Network Reliability and Performance</a:t>
            </a:r>
            <a:endParaRPr lang="en-US" i="0" dirty="0"/>
          </a:p>
        </p:txBody>
      </p:sp>
      <p:sp>
        <p:nvSpPr>
          <p:cNvPr id="21" name="Rounded Rectangle 20"/>
          <p:cNvSpPr/>
          <p:nvPr/>
        </p:nvSpPr>
        <p:spPr>
          <a:xfrm>
            <a:off x="1752599" y="5183325"/>
            <a:ext cx="3407155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Plug and Play Device</a:t>
            </a:r>
            <a:endParaRPr lang="en-US" i="0" dirty="0"/>
          </a:p>
        </p:txBody>
      </p:sp>
      <p:sp>
        <p:nvSpPr>
          <p:cNvPr id="22" name="Rounded Rectangle 21"/>
          <p:cNvSpPr/>
          <p:nvPr/>
        </p:nvSpPr>
        <p:spPr>
          <a:xfrm>
            <a:off x="5334000" y="5183325"/>
            <a:ext cx="3276600" cy="914400"/>
          </a:xfrm>
          <a:prstGeom prst="round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0" dirty="0" smtClean="0"/>
              <a:t>Easy and Fast Installation</a:t>
            </a:r>
            <a:endParaRPr lang="en-US" i="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6" y="4042701"/>
            <a:ext cx="800102" cy="800102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4" t="9323" r="8443" b="8797"/>
          <a:stretch/>
        </p:blipFill>
        <p:spPr>
          <a:xfrm>
            <a:off x="483866" y="1715262"/>
            <a:ext cx="744223" cy="705053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6" y="2856638"/>
            <a:ext cx="661550" cy="661550"/>
          </a:xfrm>
          <a:prstGeom prst="rect">
            <a:avLst/>
          </a:prstGeom>
          <a:ln>
            <a:noFill/>
          </a:ln>
        </p:spPr>
      </p:pic>
      <p:sp>
        <p:nvSpPr>
          <p:cNvPr id="9" name="Isosceles Triangle 8"/>
          <p:cNvSpPr/>
          <p:nvPr/>
        </p:nvSpPr>
        <p:spPr>
          <a:xfrm rot="5400000">
            <a:off x="1318713" y="1883139"/>
            <a:ext cx="473937" cy="365257"/>
          </a:xfrm>
          <a:prstGeom prst="triangle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1318713" y="3098591"/>
            <a:ext cx="473937" cy="365257"/>
          </a:xfrm>
          <a:prstGeom prst="triangle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 rot="5400000">
            <a:off x="1318713" y="4258047"/>
            <a:ext cx="473937" cy="365257"/>
          </a:xfrm>
          <a:prstGeom prst="triangle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 rot="5400000">
            <a:off x="1318713" y="5473499"/>
            <a:ext cx="473937" cy="365257"/>
          </a:xfrm>
          <a:prstGeom prst="triangle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59754" y="1905000"/>
            <a:ext cx="174246" cy="397736"/>
          </a:xfrm>
          <a:prstGeom prst="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59754" y="3069799"/>
            <a:ext cx="174246" cy="397736"/>
          </a:xfrm>
          <a:prstGeom prst="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59754" y="4262070"/>
            <a:ext cx="174246" cy="397736"/>
          </a:xfrm>
          <a:prstGeom prst="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59754" y="5426869"/>
            <a:ext cx="174246" cy="397736"/>
          </a:xfrm>
          <a:prstGeom prst="rect">
            <a:avLst/>
          </a:prstGeom>
          <a:ln>
            <a:solidFill>
              <a:srgbClr val="DFAD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3015" r="18236" b="17123"/>
          <a:stretch/>
        </p:blipFill>
        <p:spPr>
          <a:xfrm>
            <a:off x="455926" y="5276489"/>
            <a:ext cx="780671" cy="698495"/>
          </a:xfrm>
          <a:prstGeom prst="rect">
            <a:avLst/>
          </a:prstGeom>
          <a:ln>
            <a:noFill/>
          </a:ln>
        </p:spPr>
      </p:pic>
      <p:sp>
        <p:nvSpPr>
          <p:cNvPr id="44" name="Rectangle 43"/>
          <p:cNvSpPr/>
          <p:nvPr/>
        </p:nvSpPr>
        <p:spPr>
          <a:xfrm>
            <a:off x="5805490" y="764511"/>
            <a:ext cx="442910" cy="35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COSEC Architecture Benefits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 flipV="1">
            <a:off x="876300" y="24130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223996" y="195580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10 Fingerprint Templates per User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876300" y="53594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7181" name="Rounded Rectangle 7180"/>
          <p:cNvSpPr/>
          <p:nvPr/>
        </p:nvSpPr>
        <p:spPr>
          <a:xfrm>
            <a:off x="876300" y="1537950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914400" y="37973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12" y="3128263"/>
            <a:ext cx="319652" cy="486503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914400" y="2950180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>
            <a:off x="889000" y="4485552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23995" y="3341202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9600 Fingerprint Templates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23994" y="4908328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Dual Template to Reduce Rejection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46" y="3115563"/>
            <a:ext cx="319652" cy="4865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46" y="3128263"/>
            <a:ext cx="319652" cy="4865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6" y="4631891"/>
            <a:ext cx="368872" cy="5614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50" y="4631890"/>
            <a:ext cx="368872" cy="5614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0" y="1685781"/>
            <a:ext cx="878912" cy="572906"/>
          </a:xfrm>
          <a:prstGeom prst="rect">
            <a:avLst/>
          </a:prstGeom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Fingerprint Templates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836704" y="518459"/>
            <a:ext cx="4725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Scalability and Flexibility</a:t>
            </a:r>
            <a:endParaRPr lang="en-US" sz="3200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785904" y="21336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133600" y="167640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65,000 Devices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785904" y="45720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7181" name="Rounded Rectangle 7180"/>
          <p:cNvSpPr/>
          <p:nvPr/>
        </p:nvSpPr>
        <p:spPr>
          <a:xfrm>
            <a:off x="785904" y="1295400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785904" y="33528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47" name="Rounded Rectangle 46"/>
          <p:cNvSpPr/>
          <p:nvPr/>
        </p:nvSpPr>
        <p:spPr>
          <a:xfrm>
            <a:off x="785904" y="2514600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>
            <a:off x="798604" y="3751951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95499" y="290189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1 Million Users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33598" y="4114800"/>
            <a:ext cx="6629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Add Software Modules based on Requirements any Time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" y="1342419"/>
            <a:ext cx="642668" cy="782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1303" t="16667" r="20717" b="16667"/>
          <a:stretch/>
        </p:blipFill>
        <p:spPr>
          <a:xfrm>
            <a:off x="900380" y="2697011"/>
            <a:ext cx="846652" cy="547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754" y="3733800"/>
            <a:ext cx="884750" cy="88475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 flipV="1">
            <a:off x="785904" y="58547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23" name="Rounded Rectangle 22"/>
          <p:cNvSpPr/>
          <p:nvPr/>
        </p:nvSpPr>
        <p:spPr>
          <a:xfrm>
            <a:off x="785904" y="4973458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95499" y="541020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Web based- Access from Anywhere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5" y="5036236"/>
            <a:ext cx="740435" cy="74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6585" y="1358348"/>
            <a:ext cx="6691015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  <a:latin typeface="+mn-lt"/>
              </a:rPr>
              <a:t>Mobile Application for Employees and Managers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  <a:latin typeface="+mn-lt"/>
              </a:rPr>
              <a:t>Mark Attendance from Mobile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  <a:latin typeface="+mn-lt"/>
              </a:rPr>
              <a:t>Track Attendance Using GPS</a:t>
            </a:r>
            <a:endParaRPr lang="en-US" sz="2400" i="0" kern="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prstClr val="black"/>
                </a:solidFill>
                <a:latin typeface="Calibri"/>
              </a:rPr>
              <a:t>View Attendance and Leave Details</a:t>
            </a:r>
            <a:endParaRPr lang="en-US" sz="2400" i="0" kern="0" dirty="0" smtClea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49608"/>
            <a:ext cx="1828800" cy="32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Mobile Application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5581" r="9957" b="26712"/>
          <a:stretch/>
        </p:blipFill>
        <p:spPr>
          <a:xfrm>
            <a:off x="5657850" y="3886200"/>
            <a:ext cx="1809750" cy="10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5500" y="545525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Customized Reports and Charts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administrator\AppData\Local\Microsoft\Windows\Temporary Internet Files\Content.IE5\2MJBKMW4\MC900439817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9074"/>
          <a:stretch/>
        </p:blipFill>
        <p:spPr bwMode="auto">
          <a:xfrm>
            <a:off x="6508857" y="3955098"/>
            <a:ext cx="681261" cy="6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76585" y="1358348"/>
            <a:ext cx="6691015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  <a:latin typeface="+mn-lt"/>
              </a:rPr>
              <a:t>200+ Reports and Charts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  <a:latin typeface="+mn-lt"/>
              </a:rPr>
              <a:t>Customized Report Generation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  <a:latin typeface="+mn-lt"/>
              </a:rPr>
              <a:t>Apply Filters to Generate Specific Report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i="0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09" y="3961724"/>
            <a:ext cx="691783" cy="634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8" y="3944096"/>
            <a:ext cx="759305" cy="75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0579"/>
          <a:stretch/>
        </p:blipFill>
        <p:spPr>
          <a:xfrm>
            <a:off x="5119164" y="3899525"/>
            <a:ext cx="544518" cy="700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69" y="3900397"/>
            <a:ext cx="781579" cy="781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11443"/>
            <a:ext cx="15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>
                <a:latin typeface="+mn-lt"/>
              </a:rPr>
              <a:t>MS-Excel</a:t>
            </a:r>
          </a:p>
          <a:p>
            <a:pPr algn="ctr"/>
            <a:r>
              <a:rPr lang="en-US" i="0" dirty="0" smtClean="0">
                <a:latin typeface="+mn-lt"/>
              </a:rPr>
              <a:t>MS-Excel Data</a:t>
            </a:r>
            <a:endParaRPr lang="en-US" i="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1457" y="4870427"/>
            <a:ext cx="126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latin typeface="+mn-lt"/>
              </a:rPr>
              <a:t>MS-Word</a:t>
            </a:r>
          </a:p>
          <a:p>
            <a:pPr algn="ctr"/>
            <a:r>
              <a:rPr lang="en-US" i="0" dirty="0" smtClean="0">
                <a:latin typeface="+mn-lt"/>
              </a:rPr>
              <a:t>MS-Word Editable</a:t>
            </a:r>
            <a:endParaRPr lang="en-US" i="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4911443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+mn-lt"/>
              </a:rPr>
              <a:t>XML</a:t>
            </a:r>
            <a:endParaRPr lang="en-US" i="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3282" y="4891851"/>
            <a:ext cx="130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latin typeface="+mn-lt"/>
              </a:rPr>
              <a:t>Rich Text Format</a:t>
            </a:r>
            <a:endParaRPr lang="en-US" i="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4511" y="4911944"/>
            <a:ext cx="53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+mn-lt"/>
              </a:rPr>
              <a:t>RTP</a:t>
            </a:r>
            <a:endParaRPr lang="en-US" i="0" dirty="0">
              <a:latin typeface="+mn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6924" y="3899525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7877717" y="3859018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309156" y="3854953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4830272" y="3833528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6351388" y="3860565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789781" y="3894316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4362" r="7080" b="4704"/>
          <a:stretch/>
        </p:blipFill>
        <p:spPr>
          <a:xfrm>
            <a:off x="1972816" y="3968233"/>
            <a:ext cx="676825" cy="7137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52298" y="491396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+mn-lt"/>
              </a:rPr>
              <a:t>PDF</a:t>
            </a:r>
            <a:endParaRPr lang="en-US" i="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423" y="3132459"/>
            <a:ext cx="149271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0" kern="0" dirty="0">
                <a:solidFill>
                  <a:srgbClr val="000000"/>
                </a:solidFill>
                <a:latin typeface="+mn-lt"/>
              </a:rPr>
              <a:t>Reports </a:t>
            </a:r>
            <a:r>
              <a:rPr lang="en-US" sz="2400" b="1" i="0" kern="0" dirty="0" smtClean="0">
                <a:solidFill>
                  <a:srgbClr val="000000"/>
                </a:solidFill>
                <a:latin typeface="+mn-lt"/>
              </a:rPr>
              <a:t>in</a:t>
            </a:r>
            <a:endParaRPr lang="en-US" sz="2400" b="1" i="0" kern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98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11304" y="522941"/>
            <a:ext cx="68086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i="0" dirty="0">
                <a:latin typeface="Calibri "/>
              </a:rPr>
              <a:t>How </a:t>
            </a:r>
            <a:r>
              <a:rPr lang="en-US" sz="3200" i="0" dirty="0" smtClean="0">
                <a:latin typeface="Calibri "/>
              </a:rPr>
              <a:t>Unmanageable </a:t>
            </a:r>
            <a:r>
              <a:rPr lang="en-US" sz="3200" i="0" dirty="0">
                <a:latin typeface="Calibri "/>
              </a:rPr>
              <a:t>People’s Movement </a:t>
            </a:r>
            <a:r>
              <a:rPr lang="en-US" sz="3200" i="0" dirty="0" smtClean="0">
                <a:latin typeface="Calibri "/>
              </a:rPr>
              <a:t>Affect </a:t>
            </a:r>
            <a:r>
              <a:rPr lang="en-US" sz="3200" i="0" dirty="0">
                <a:latin typeface="Calibri "/>
              </a:rPr>
              <a:t>your </a:t>
            </a:r>
            <a:r>
              <a:rPr lang="en-US" sz="3200" i="0" dirty="0" smtClean="0">
                <a:latin typeface="Calibri "/>
              </a:rPr>
              <a:t>Organization</a:t>
            </a:r>
            <a:r>
              <a:rPr lang="en-US" sz="3200" i="0" dirty="0">
                <a:latin typeface="Calibri 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9900" y="3792470"/>
            <a:ext cx="5930900" cy="110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prstClr val="black"/>
                </a:solidFill>
              </a:rPr>
              <a:t>Using Traditional RF Card based Access Control</a:t>
            </a:r>
            <a:endParaRPr lang="en-US" i="0" dirty="0">
              <a:solidFill>
                <a:prstClr val="black"/>
              </a:solidFill>
            </a:endParaRPr>
          </a:p>
          <a:p>
            <a:endParaRPr lang="en-US" sz="400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prstClr val="black"/>
                </a:solidFill>
              </a:rPr>
              <a:t>Very basic Access Control with Limited Features</a:t>
            </a:r>
            <a:endParaRPr lang="en-US" i="0" dirty="0">
              <a:solidFill>
                <a:prstClr val="black"/>
              </a:solidFill>
            </a:endParaRPr>
          </a:p>
          <a:p>
            <a:endParaRPr lang="en-US" sz="400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prstClr val="black"/>
                </a:solidFill>
              </a:rPr>
              <a:t>Reactive Access Control</a:t>
            </a:r>
            <a:endParaRPr lang="en-US" i="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44" y="2015915"/>
            <a:ext cx="1263103" cy="12631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9900" y="2165975"/>
            <a:ext cx="5930900" cy="110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</a:rPr>
              <a:t>Using Traditional Attendance Management Method</a:t>
            </a:r>
          </a:p>
          <a:p>
            <a:endParaRPr lang="en-US" sz="400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</a:rPr>
              <a:t>Error Prone Employee In-Out Time Data</a:t>
            </a:r>
          </a:p>
          <a:p>
            <a:endParaRPr lang="en-US" sz="400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</a:rPr>
              <a:t>No Mechanism to Track Break </a:t>
            </a:r>
            <a:r>
              <a:rPr lang="en-US" i="0" dirty="0" smtClean="0">
                <a:solidFill>
                  <a:prstClr val="black"/>
                </a:solidFill>
              </a:rPr>
              <a:t>Hours</a:t>
            </a:r>
            <a:endParaRPr lang="en-US" i="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900" y="5519670"/>
            <a:ext cx="5930900" cy="110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</a:rPr>
              <a:t>Manual Attendance and Leave </a:t>
            </a:r>
            <a:r>
              <a:rPr lang="en-US" i="0" dirty="0" smtClean="0">
                <a:solidFill>
                  <a:prstClr val="black"/>
                </a:solidFill>
              </a:rPr>
              <a:t>Calculation for Salary Data</a:t>
            </a:r>
            <a:endParaRPr lang="en-US" i="0" dirty="0">
              <a:solidFill>
                <a:prstClr val="black"/>
              </a:solidFill>
            </a:endParaRPr>
          </a:p>
          <a:p>
            <a:endParaRPr lang="en-US" sz="400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prstClr val="black"/>
                </a:solidFill>
              </a:rPr>
              <a:t>Long Payroll Calculation Time with Errors</a:t>
            </a:r>
            <a:endParaRPr lang="en-US" i="0" dirty="0">
              <a:solidFill>
                <a:prstClr val="black"/>
              </a:solidFill>
            </a:endParaRPr>
          </a:p>
          <a:p>
            <a:endParaRPr lang="en-US" sz="400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prstClr val="black"/>
                </a:solidFill>
              </a:rPr>
              <a:t>Decentralized Attendance Data</a:t>
            </a:r>
            <a:endParaRPr lang="en-US" i="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68962"/>
            <a:ext cx="1263103" cy="12631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9900" y="1751705"/>
            <a:ext cx="6692900" cy="381000"/>
          </a:xfrm>
          <a:prstGeom prst="rect">
            <a:avLst/>
          </a:prstGeom>
          <a:solidFill>
            <a:srgbClr val="DFA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i="0" dirty="0">
                <a:solidFill>
                  <a:schemeClr val="tx1"/>
                </a:solidFill>
              </a:rPr>
              <a:t>Productivity Reduction </a:t>
            </a:r>
            <a:r>
              <a:rPr lang="en-US" i="0" dirty="0">
                <a:solidFill>
                  <a:schemeClr val="tx1"/>
                </a:solidFill>
              </a:rPr>
              <a:t>due to Inaccurate Attendance Management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900" y="3391973"/>
            <a:ext cx="6692900" cy="381000"/>
          </a:xfrm>
          <a:prstGeom prst="rect">
            <a:avLst/>
          </a:prstGeom>
          <a:solidFill>
            <a:srgbClr val="DFA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i="0" dirty="0">
                <a:solidFill>
                  <a:schemeClr val="tx1"/>
                </a:solidFill>
              </a:rPr>
              <a:t>Security Threats </a:t>
            </a:r>
            <a:r>
              <a:rPr lang="en-US" sz="1900" i="0" dirty="0">
                <a:solidFill>
                  <a:schemeClr val="tx1"/>
                </a:solidFill>
              </a:rPr>
              <a:t>in Key Areas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971" y="5115048"/>
            <a:ext cx="6692900" cy="381000"/>
          </a:xfrm>
          <a:prstGeom prst="rect">
            <a:avLst/>
          </a:prstGeom>
          <a:solidFill>
            <a:srgbClr val="DFA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i="0" dirty="0" smtClean="0">
                <a:solidFill>
                  <a:schemeClr val="tx1"/>
                </a:solidFill>
              </a:rPr>
              <a:t>Employee Dissatisfaction </a:t>
            </a:r>
            <a:r>
              <a:rPr lang="en-US" sz="1900" i="0" dirty="0" smtClean="0">
                <a:solidFill>
                  <a:schemeClr val="tx1"/>
                </a:solidFill>
              </a:rPr>
              <a:t>with Error Prone Salary Calculation</a:t>
            </a:r>
            <a:endParaRPr lang="en-US" sz="1900" i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06" y="5311368"/>
            <a:ext cx="1135141" cy="11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5500" y="545525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Integration with 3</a:t>
            </a:r>
            <a:r>
              <a:rPr lang="en-US" sz="3200" i="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rd</a:t>
            </a:r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Party Software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5619750" cy="24384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456041"/>
              </p:ext>
            </p:extLst>
          </p:nvPr>
        </p:nvGraphicFramePr>
        <p:xfrm>
          <a:off x="1133473" y="4051300"/>
          <a:ext cx="7019926" cy="18161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09963"/>
                <a:gridCol w="3509963"/>
              </a:tblGrid>
              <a:tr h="522437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 Using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 with</a:t>
                      </a:r>
                      <a:endParaRPr lang="en-US" dirty="0"/>
                    </a:p>
                  </a:txBody>
                  <a:tcPr anchor="ctr"/>
                </a:tc>
              </a:tr>
              <a:tr h="12936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Database to Database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API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Offline Export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Payroll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ERP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HRMS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Active Directory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738086" y="3048000"/>
            <a:ext cx="5667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Our Prestigious Customers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E7E612"/>
              </a:clrFrom>
              <a:clrTo>
                <a:srgbClr val="E7E612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62400"/>
            <a:ext cx="3114203" cy="21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38200" y="533400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Our Prestigious Customers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3690" y="1969537"/>
            <a:ext cx="4003698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Gruh Finance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Reserve Bank of India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Sri Ram Finance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NBQ Bank (UAE)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Mahindra Finance 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Vijaya Bank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Money Matters Securities </a:t>
            </a:r>
            <a:r>
              <a:rPr lang="en-US" i="0" dirty="0" smtClean="0">
                <a:solidFill>
                  <a:schemeClr val="tx1"/>
                </a:solidFill>
              </a:rPr>
              <a:t>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MF Global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State Bank of India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Surat Peoples Co-Operative </a:t>
            </a:r>
            <a:r>
              <a:rPr lang="en-US" i="0" dirty="0" smtClean="0">
                <a:solidFill>
                  <a:schemeClr val="tx1"/>
                </a:solidFill>
              </a:rPr>
              <a:t>Bank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Islamic Development </a:t>
            </a:r>
            <a:r>
              <a:rPr lang="en-US" i="0" dirty="0" smtClean="0">
                <a:solidFill>
                  <a:schemeClr val="tx1"/>
                </a:solidFill>
              </a:rPr>
              <a:t>Bank (Iraq)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Mahindra </a:t>
            </a:r>
            <a:r>
              <a:rPr lang="en-US" i="0" dirty="0">
                <a:solidFill>
                  <a:schemeClr val="tx1"/>
                </a:solidFill>
              </a:rPr>
              <a:t>&amp; Mahindra </a:t>
            </a:r>
            <a:r>
              <a:rPr lang="en-US" i="0" dirty="0" smtClean="0">
                <a:solidFill>
                  <a:schemeClr val="tx1"/>
                </a:solidFill>
              </a:rPr>
              <a:t>Finance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6565" y="1335111"/>
            <a:ext cx="1182710" cy="56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 smtClean="0">
                <a:solidFill>
                  <a:srgbClr val="D68645"/>
                </a:solidFill>
              </a:rPr>
              <a:t>BFSI</a:t>
            </a:r>
            <a:endParaRPr lang="en-US" sz="2800" i="0" dirty="0">
              <a:solidFill>
                <a:srgbClr val="D68645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19625" y="1391455"/>
            <a:ext cx="21196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>
                <a:solidFill>
                  <a:srgbClr val="D68645"/>
                </a:solidFill>
              </a:rPr>
              <a:t>Government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8200" y="1969537"/>
            <a:ext cx="4038600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Power Grid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Indian Air </a:t>
            </a:r>
            <a:r>
              <a:rPr lang="en-US" i="0" dirty="0" smtClean="0">
                <a:solidFill>
                  <a:schemeClr val="tx1"/>
                </a:solidFill>
              </a:rPr>
              <a:t>Force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Ahemednagar Municipal </a:t>
            </a:r>
            <a:r>
              <a:rPr lang="en-US" i="0" dirty="0" smtClean="0">
                <a:solidFill>
                  <a:schemeClr val="tx1"/>
                </a:solidFill>
              </a:rPr>
              <a:t>Corporation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Bhartiya Rail Bijlee Company Ltd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Special Task Force, Kolkata </a:t>
            </a:r>
            <a:r>
              <a:rPr lang="en-US" i="0" dirty="0" smtClean="0">
                <a:solidFill>
                  <a:schemeClr val="tx1"/>
                </a:solidFill>
              </a:rPr>
              <a:t>Police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Bharat Heavy Electricals </a:t>
            </a:r>
            <a:r>
              <a:rPr lang="en-US" i="0" dirty="0" smtClean="0">
                <a:solidFill>
                  <a:schemeClr val="tx1"/>
                </a:solidFill>
              </a:rPr>
              <a:t>Ltd </a:t>
            </a:r>
            <a:r>
              <a:rPr lang="en-US" i="0" dirty="0">
                <a:solidFill>
                  <a:schemeClr val="tx1"/>
                </a:solidFill>
              </a:rPr>
              <a:t>(BHEL</a:t>
            </a:r>
            <a:r>
              <a:rPr lang="en-US" i="0" dirty="0" smtClean="0">
                <a:solidFill>
                  <a:schemeClr val="tx1"/>
                </a:solidFill>
              </a:rPr>
              <a:t>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GNFC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Ministry of </a:t>
            </a:r>
            <a:r>
              <a:rPr lang="en-US" i="0" dirty="0" smtClean="0">
                <a:solidFill>
                  <a:schemeClr val="tx1"/>
                </a:solidFill>
              </a:rPr>
              <a:t>Finance (Indonesia)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Baroda </a:t>
            </a:r>
            <a:r>
              <a:rPr lang="en-US" i="0" dirty="0">
                <a:solidFill>
                  <a:schemeClr val="tx1"/>
                </a:solidFill>
              </a:rPr>
              <a:t>District Court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DRDO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National Library </a:t>
            </a:r>
            <a:r>
              <a:rPr lang="en-US" i="0" dirty="0" smtClean="0">
                <a:solidFill>
                  <a:schemeClr val="tx1"/>
                </a:solidFill>
              </a:rPr>
              <a:t>(Vietnam)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Ministry of Works (Bahrain)</a:t>
            </a:r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13999"/>
          <a:stretch/>
        </p:blipFill>
        <p:spPr>
          <a:xfrm>
            <a:off x="8120290" y="1162569"/>
            <a:ext cx="566510" cy="786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30" y="1207211"/>
            <a:ext cx="730058" cy="7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38200" y="533400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Our Prestigious Customers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6564" y="1335111"/>
            <a:ext cx="2442835" cy="56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>
                <a:solidFill>
                  <a:srgbClr val="D68645"/>
                </a:solidFill>
              </a:rPr>
              <a:t>Manufacturing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9625" y="1391455"/>
            <a:ext cx="21196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>
                <a:solidFill>
                  <a:srgbClr val="D68645"/>
                </a:solidFill>
              </a:rPr>
              <a:t>Construction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90" y="1969537"/>
            <a:ext cx="4003698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Adani </a:t>
            </a:r>
            <a:r>
              <a:rPr lang="en-US" i="0" dirty="0">
                <a:solidFill>
                  <a:schemeClr val="tx1"/>
                </a:solidFill>
              </a:rPr>
              <a:t>Enterprises Ltd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Khimji Ramdas (Oman)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TATA Steel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Tyco Electronics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Aujan Industries Co (KSA)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Linde Engineering India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Reliance Industries Ltd.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Finolex </a:t>
            </a:r>
            <a:r>
              <a:rPr lang="en-US" i="0" dirty="0" smtClean="0">
                <a:solidFill>
                  <a:schemeClr val="tx1"/>
                </a:solidFill>
              </a:rPr>
              <a:t>Power </a:t>
            </a:r>
            <a:r>
              <a:rPr lang="en-US" i="0" dirty="0">
                <a:solidFill>
                  <a:schemeClr val="tx1"/>
                </a:solidFill>
              </a:rPr>
              <a:t>Systems </a:t>
            </a:r>
            <a:r>
              <a:rPr lang="en-US" i="0" dirty="0" smtClean="0">
                <a:solidFill>
                  <a:schemeClr val="tx1"/>
                </a:solidFill>
              </a:rPr>
              <a:t>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Woodland </a:t>
            </a:r>
            <a:r>
              <a:rPr lang="en-US" i="0" dirty="0" smtClean="0">
                <a:solidFill>
                  <a:schemeClr val="tx1"/>
                </a:solidFill>
              </a:rPr>
              <a:t>Limited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Schneider Electric India </a:t>
            </a:r>
            <a:r>
              <a:rPr lang="en-US" i="0" dirty="0" smtClean="0">
                <a:solidFill>
                  <a:schemeClr val="tx1"/>
                </a:solidFill>
              </a:rPr>
              <a:t>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L'oreal India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VIP Industries Ltd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1969537"/>
            <a:ext cx="4038600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Sterling and Wilson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Shapoorji Pallonji Co.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Raheja Atlantis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Parshwanath </a:t>
            </a:r>
            <a:r>
              <a:rPr lang="en-US" i="0" dirty="0" smtClean="0">
                <a:solidFill>
                  <a:schemeClr val="tx1"/>
                </a:solidFill>
              </a:rPr>
              <a:t>Builders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Rustomjee</a:t>
            </a:r>
            <a:r>
              <a:rPr lang="en-US" i="0" dirty="0">
                <a:solidFill>
                  <a:schemeClr val="tx1"/>
                </a:solidFill>
              </a:rPr>
              <a:t> 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Reward Constructions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i="0" dirty="0">
                <a:solidFill>
                  <a:schemeClr val="tx1"/>
                </a:solidFill>
              </a:rPr>
              <a:t>L &amp;T (Kolkata</a:t>
            </a:r>
            <a:r>
              <a:rPr lang="pl-PL" i="0" dirty="0" smtClean="0">
                <a:solidFill>
                  <a:schemeClr val="tx1"/>
                </a:solidFill>
              </a:rPr>
              <a:t>)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Shubhkamna Buildtech Private </a:t>
            </a:r>
            <a:r>
              <a:rPr lang="en-US" i="0" dirty="0" smtClean="0">
                <a:solidFill>
                  <a:schemeClr val="tx1"/>
                </a:solidFill>
              </a:rPr>
              <a:t>Limited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Al-Khodari </a:t>
            </a:r>
            <a:r>
              <a:rPr lang="en-US" i="0" dirty="0">
                <a:solidFill>
                  <a:schemeClr val="tx1"/>
                </a:solidFill>
              </a:rPr>
              <a:t>Sons </a:t>
            </a:r>
            <a:r>
              <a:rPr lang="en-US" i="0" dirty="0" smtClean="0">
                <a:solidFill>
                  <a:schemeClr val="tx1"/>
                </a:solidFill>
              </a:rPr>
              <a:t>Co (KSA)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Al Majdouie </a:t>
            </a:r>
            <a:r>
              <a:rPr lang="en-US" i="0" dirty="0" smtClean="0">
                <a:solidFill>
                  <a:schemeClr val="tx1"/>
                </a:solidFill>
              </a:rPr>
              <a:t>Group (KSA)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Apex Real </a:t>
            </a:r>
            <a:r>
              <a:rPr lang="en-US" i="0" dirty="0" smtClean="0">
                <a:solidFill>
                  <a:schemeClr val="tx1"/>
                </a:solidFill>
              </a:rPr>
              <a:t>Estate (UAE)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1209699"/>
            <a:ext cx="687388" cy="687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r="10383"/>
          <a:stretch/>
        </p:blipFill>
        <p:spPr>
          <a:xfrm>
            <a:off x="8147047" y="1227875"/>
            <a:ext cx="539753" cy="6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38200" y="533400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Our Prestigious Customers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6564" y="1335111"/>
            <a:ext cx="3509636" cy="56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 smtClean="0">
                <a:solidFill>
                  <a:srgbClr val="D68645"/>
                </a:solidFill>
              </a:rPr>
              <a:t>Pharma &amp; Health Care</a:t>
            </a:r>
            <a:endParaRPr lang="en-US" sz="2800" i="0" dirty="0">
              <a:solidFill>
                <a:srgbClr val="D68645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19624" y="1391455"/>
            <a:ext cx="300037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 smtClean="0">
                <a:solidFill>
                  <a:srgbClr val="D68645"/>
                </a:solidFill>
              </a:rPr>
              <a:t>IT &amp; Services</a:t>
            </a:r>
            <a:endParaRPr lang="en-US" sz="2800" i="0" dirty="0">
              <a:solidFill>
                <a:srgbClr val="D6864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88" y="1213652"/>
            <a:ext cx="812806" cy="812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3690" y="1969537"/>
            <a:ext cx="4003698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Micro Labs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Alkem Laboratories </a:t>
            </a:r>
            <a:r>
              <a:rPr lang="en-US" i="0" dirty="0" smtClean="0">
                <a:solidFill>
                  <a:schemeClr val="tx1"/>
                </a:solidFill>
              </a:rPr>
              <a:t>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Dr</a:t>
            </a:r>
            <a:r>
              <a:rPr lang="en-US" i="0" dirty="0">
                <a:solidFill>
                  <a:schemeClr val="tx1"/>
                </a:solidFill>
              </a:rPr>
              <a:t>. Reddy’s Foundation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Surien Pharmaceuticals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Rottapharm Co. Ltd. </a:t>
            </a:r>
            <a:r>
              <a:rPr lang="en-US" i="0" dirty="0" smtClean="0">
                <a:solidFill>
                  <a:schemeClr val="tx1"/>
                </a:solidFill>
              </a:rPr>
              <a:t>(Thailand)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Biotech Vision Care 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Fortis Memorial Research </a:t>
            </a:r>
            <a:r>
              <a:rPr lang="en-US" i="0" dirty="0" smtClean="0">
                <a:solidFill>
                  <a:schemeClr val="tx1"/>
                </a:solidFill>
              </a:rPr>
              <a:t>Institute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Gold’s Gym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Viva Gym (South Africa)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Appllo Hospital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Riaz Medical Center (</a:t>
            </a:r>
            <a:r>
              <a:rPr lang="en-US" i="0" dirty="0" smtClean="0">
                <a:solidFill>
                  <a:schemeClr val="tx1"/>
                </a:solidFill>
              </a:rPr>
              <a:t>Sharjah)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chemeClr val="tx1"/>
                </a:solidFill>
              </a:rPr>
              <a:t>Al Kamal Pharma &amp; Medical </a:t>
            </a:r>
            <a:r>
              <a:rPr lang="es-ES" i="0" dirty="0" smtClean="0">
                <a:solidFill>
                  <a:schemeClr val="tx1"/>
                </a:solidFill>
              </a:rPr>
              <a:t>Services (KSA)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1969537"/>
            <a:ext cx="4038600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Fedex (Bangladesh)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Blue Dart Express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chemeClr val="tx1"/>
                </a:solidFill>
              </a:rPr>
              <a:t>Real Image Media Technologies (P) </a:t>
            </a:r>
            <a:r>
              <a:rPr lang="fr-FR" i="0" dirty="0" smtClean="0">
                <a:solidFill>
                  <a:schemeClr val="tx1"/>
                </a:solidFill>
              </a:rPr>
              <a:t>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TCI 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First Flight Couriers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Matrimony 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TATA Consultancy Services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You Broadband India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Wipro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Collabera Technologies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CMC Limited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Dozco </a:t>
            </a:r>
            <a:r>
              <a:rPr lang="en-US" i="0" dirty="0">
                <a:solidFill>
                  <a:schemeClr val="tx1"/>
                </a:solidFill>
              </a:rPr>
              <a:t>India </a:t>
            </a:r>
            <a:r>
              <a:rPr lang="en-US" i="0" dirty="0" smtClean="0">
                <a:solidFill>
                  <a:schemeClr val="tx1"/>
                </a:solidFill>
              </a:rPr>
              <a:t>(P</a:t>
            </a:r>
            <a:r>
              <a:rPr lang="en-US" i="0" dirty="0">
                <a:solidFill>
                  <a:schemeClr val="tx1"/>
                </a:solidFill>
              </a:rPr>
              <a:t>) </a:t>
            </a:r>
            <a:r>
              <a:rPr lang="en-US" i="0" dirty="0" smtClean="0">
                <a:solidFill>
                  <a:schemeClr val="tx1"/>
                </a:solidFill>
              </a:rPr>
              <a:t>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622" y="1289048"/>
            <a:ext cx="662178" cy="6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38200" y="533400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Our Prestigious Customers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6564" y="1335111"/>
            <a:ext cx="2671436" cy="56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>
                <a:solidFill>
                  <a:srgbClr val="D68645"/>
                </a:solidFill>
              </a:rPr>
              <a:t>Education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9624" y="1391455"/>
            <a:ext cx="254317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0" dirty="0" smtClean="0">
                <a:solidFill>
                  <a:srgbClr val="D68645"/>
                </a:solidFill>
              </a:rPr>
              <a:t>Other Sectors</a:t>
            </a:r>
            <a:endParaRPr lang="en-US" sz="2800" i="0" dirty="0">
              <a:solidFill>
                <a:srgbClr val="D6864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0"/>
          <a:stretch/>
        </p:blipFill>
        <p:spPr>
          <a:xfrm>
            <a:off x="3582988" y="1202055"/>
            <a:ext cx="914400" cy="7029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3690" y="1969537"/>
            <a:ext cx="4003698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Euro Kids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DPS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Pune University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MIT, Pune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Presidency Group of Colleges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Rishikul </a:t>
            </a:r>
            <a:r>
              <a:rPr lang="en-US" i="0" dirty="0" smtClean="0">
                <a:solidFill>
                  <a:schemeClr val="tx1"/>
                </a:solidFill>
              </a:rPr>
              <a:t>Vidyapeeth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Indian Institute of </a:t>
            </a:r>
            <a:r>
              <a:rPr lang="en-US" i="0" dirty="0" smtClean="0">
                <a:solidFill>
                  <a:schemeClr val="tx1"/>
                </a:solidFill>
              </a:rPr>
              <a:t>Science, Karnataka 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Madanapalle Institute of Technology &amp; Science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British </a:t>
            </a:r>
            <a:r>
              <a:rPr lang="en-US" i="0" dirty="0" smtClean="0">
                <a:solidFill>
                  <a:schemeClr val="tx1"/>
                </a:solidFill>
              </a:rPr>
              <a:t>School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Peterhouse Group of Schools </a:t>
            </a:r>
            <a:r>
              <a:rPr lang="en-US" i="0" dirty="0" smtClean="0">
                <a:solidFill>
                  <a:schemeClr val="tx1"/>
                </a:solidFill>
              </a:rPr>
              <a:t>(Zimbabwe)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1969537"/>
            <a:ext cx="4038600" cy="4507464"/>
          </a:xfrm>
          <a:prstGeom prst="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Centrum Printing (Australia)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Kuwait Oil </a:t>
            </a:r>
            <a:r>
              <a:rPr lang="en-US" i="0" dirty="0" smtClean="0">
                <a:solidFill>
                  <a:schemeClr val="tx1"/>
                </a:solidFill>
              </a:rPr>
              <a:t>Company (Kuwait)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Rabigh Refining &amp; Petrochemical Co</a:t>
            </a:r>
            <a:r>
              <a:rPr lang="en-US" i="0" dirty="0" smtClean="0">
                <a:solidFill>
                  <a:schemeClr val="tx1"/>
                </a:solidFill>
              </a:rPr>
              <a:t>. (KSA)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Khaleej </a:t>
            </a:r>
            <a:r>
              <a:rPr lang="en-US" i="0" dirty="0" smtClean="0">
                <a:solidFill>
                  <a:schemeClr val="tx1"/>
                </a:solidFill>
              </a:rPr>
              <a:t>Times (UAE)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Rotana Jet </a:t>
            </a:r>
            <a:r>
              <a:rPr lang="en-US" i="0" dirty="0" smtClean="0">
                <a:solidFill>
                  <a:schemeClr val="tx1"/>
                </a:solidFill>
              </a:rPr>
              <a:t>Aviation (Abu Dhabi)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Mccain Food (India) </a:t>
            </a:r>
            <a:r>
              <a:rPr lang="en-US" i="0" dirty="0">
                <a:solidFill>
                  <a:schemeClr val="tx1"/>
                </a:solidFill>
              </a:rPr>
              <a:t>P</a:t>
            </a:r>
            <a:r>
              <a:rPr lang="en-US" i="0" dirty="0" smtClean="0">
                <a:solidFill>
                  <a:schemeClr val="tx1"/>
                </a:solidFill>
              </a:rPr>
              <a:t>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fr-FR" i="0" dirty="0" smtClean="0">
                <a:solidFill>
                  <a:schemeClr val="tx1"/>
                </a:solidFill>
              </a:rPr>
              <a:t>Bhutan Fruit Product Pvt Ltd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Suguna Foods </a:t>
            </a:r>
            <a:r>
              <a:rPr lang="en-US" i="0" dirty="0" smtClean="0">
                <a:solidFill>
                  <a:schemeClr val="tx1"/>
                </a:solidFill>
              </a:rPr>
              <a:t>Limited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Sarovar Hotel and </a:t>
            </a:r>
            <a:r>
              <a:rPr lang="en-US" i="0" dirty="0" smtClean="0">
                <a:solidFill>
                  <a:schemeClr val="tx1"/>
                </a:solidFill>
              </a:rPr>
              <a:t>Resorts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Chennai </a:t>
            </a:r>
            <a:r>
              <a:rPr lang="en-US" i="0" dirty="0" smtClean="0">
                <a:solidFill>
                  <a:schemeClr val="tx1"/>
                </a:solidFill>
              </a:rPr>
              <a:t>Silks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Hotel Fern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 flipH="1">
            <a:off x="2119086" y="3048000"/>
            <a:ext cx="4905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Solution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ackup_HirenBagia\HIREN - MKTG\PRESENTATION IMAGES\COSEC Solu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076"/>
            <a:ext cx="9126469" cy="39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5532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>
                <a:solidFill>
                  <a:prstClr val="black"/>
                </a:solidFill>
              </a:rPr>
              <a:t>* Please check for availability of  “JPC” Add-Ons</a:t>
            </a:r>
            <a:endParaRPr lang="en-US" sz="1200" i="0" dirty="0">
              <a:solidFill>
                <a:prstClr val="black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5500" y="520700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Solution Architecture  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71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3276600"/>
            <a:ext cx="2133600" cy="6858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 smtClean="0">
                <a:solidFill>
                  <a:prstClr val="black"/>
                </a:solidFill>
              </a:rPr>
              <a:t>Door Controllers</a:t>
            </a:r>
            <a:endParaRPr lang="en-US" i="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19200" y="4267200"/>
            <a:ext cx="2133600" cy="6858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 smtClean="0">
                <a:solidFill>
                  <a:prstClr val="black"/>
                </a:solidFill>
              </a:rPr>
              <a:t>Access Control Panel </a:t>
            </a:r>
            <a:endParaRPr lang="en-US" i="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19200" y="5257800"/>
            <a:ext cx="2133600" cy="6858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 smtClean="0">
                <a:solidFill>
                  <a:prstClr val="black"/>
                </a:solidFill>
              </a:rPr>
              <a:t>Readers</a:t>
            </a:r>
            <a:endParaRPr lang="en-US" i="0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2895600"/>
            <a:ext cx="0" cy="274320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8" name="Straight Connector 17"/>
          <p:cNvCxnSpPr>
            <a:endCxn id="4" idx="1"/>
          </p:cNvCxnSpPr>
          <p:nvPr/>
        </p:nvCxnSpPr>
        <p:spPr>
          <a:xfrm>
            <a:off x="914400" y="3619500"/>
            <a:ext cx="304800" cy="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4400" y="4648200"/>
            <a:ext cx="304800" cy="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4400" y="5627370"/>
            <a:ext cx="304800" cy="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ounded Rectangle 24"/>
          <p:cNvSpPr/>
          <p:nvPr/>
        </p:nvSpPr>
        <p:spPr>
          <a:xfrm>
            <a:off x="6248400" y="3276600"/>
            <a:ext cx="2133600" cy="6858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 smtClean="0">
                <a:solidFill>
                  <a:prstClr val="black"/>
                </a:solidFill>
              </a:rPr>
              <a:t>PLATFORM</a:t>
            </a:r>
            <a:endParaRPr lang="en-US" i="0" dirty="0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48400" y="4267200"/>
            <a:ext cx="2133600" cy="6858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 smtClean="0">
                <a:solidFill>
                  <a:prstClr val="black"/>
                </a:solidFill>
              </a:rPr>
              <a:t>Add-on Modules</a:t>
            </a:r>
            <a:endParaRPr lang="en-US" i="0" dirty="0">
              <a:solidFill>
                <a:prstClr val="black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943600" y="2895600"/>
            <a:ext cx="0" cy="173736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9" name="Straight Connector 28"/>
          <p:cNvCxnSpPr>
            <a:endCxn id="25" idx="1"/>
          </p:cNvCxnSpPr>
          <p:nvPr/>
        </p:nvCxnSpPr>
        <p:spPr>
          <a:xfrm>
            <a:off x="5943600" y="3619500"/>
            <a:ext cx="304800" cy="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43600" y="4620904"/>
            <a:ext cx="304800" cy="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8438" name="Straight Connector 18437"/>
          <p:cNvCxnSpPr/>
          <p:nvPr/>
        </p:nvCxnSpPr>
        <p:spPr>
          <a:xfrm flipV="1">
            <a:off x="3429000" y="1447800"/>
            <a:ext cx="609600" cy="53340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" name="Rounded Rectangle 1"/>
          <p:cNvSpPr/>
          <p:nvPr/>
        </p:nvSpPr>
        <p:spPr>
          <a:xfrm>
            <a:off x="762000" y="1905000"/>
            <a:ext cx="2743200" cy="9906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0" dirty="0" smtClean="0">
                <a:solidFill>
                  <a:prstClr val="black"/>
                </a:solidFill>
              </a:rPr>
              <a:t>Devices</a:t>
            </a:r>
            <a:endParaRPr lang="en-US" sz="2400" i="0" dirty="0">
              <a:solidFill>
                <a:prstClr val="black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5257800" y="1447800"/>
            <a:ext cx="685800" cy="609600"/>
          </a:xfrm>
          <a:prstGeom prst="line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4" name="Rounded Rectangle 23"/>
          <p:cNvSpPr/>
          <p:nvPr/>
        </p:nvSpPr>
        <p:spPr>
          <a:xfrm>
            <a:off x="5791200" y="1905000"/>
            <a:ext cx="2743200" cy="9906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0" dirty="0" smtClean="0">
                <a:solidFill>
                  <a:prstClr val="black"/>
                </a:solidFill>
              </a:rPr>
              <a:t>Application Software</a:t>
            </a:r>
            <a:endParaRPr lang="en-US" sz="2400" i="0" dirty="0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86200" y="609600"/>
            <a:ext cx="1524000" cy="990600"/>
          </a:xfrm>
          <a:prstGeom prst="roundRect">
            <a:avLst/>
          </a:prstGeom>
          <a:ln>
            <a:solidFill>
              <a:srgbClr val="D686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 smtClean="0">
                <a:solidFill>
                  <a:schemeClr val="tx1"/>
                </a:solidFill>
              </a:rPr>
              <a:t>COSEC  Solution</a:t>
            </a:r>
            <a:endParaRPr lang="en-US" sz="2400" b="1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280886" y="3048000"/>
            <a:ext cx="65822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Door Controllers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25500" y="520700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What Solutions we Offer?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40" y="1143000"/>
            <a:ext cx="7781860" cy="50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339">
            <a:off x="6505119" y="1427625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Standalone Door Controller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/>
              </a:rPr>
              <a:t>Time-Attendance and Access Control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0" y="2133600"/>
            <a:ext cx="1762661" cy="36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815" y="60198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</a:rPr>
              <a:t>DOOR Series</a:t>
            </a:r>
            <a:endParaRPr lang="en-US" i="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9809" y="60187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</a:rPr>
              <a:t>NGT Series</a:t>
            </a:r>
            <a:endParaRPr lang="en-US" i="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4294" y="6031468"/>
            <a:ext cx="15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</a:rPr>
              <a:t>PATH Series</a:t>
            </a:r>
            <a:endParaRPr lang="en-US" i="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63868"/>
            <a:ext cx="1905000" cy="3839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8" y="2721234"/>
            <a:ext cx="1163997" cy="3063854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339">
            <a:off x="4364027" y="1935163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4373" r="19120" b="8468"/>
          <a:stretch/>
        </p:blipFill>
        <p:spPr>
          <a:xfrm>
            <a:off x="4830709" y="2514600"/>
            <a:ext cx="1552161" cy="3270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9547" y="6031468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</a:rPr>
              <a:t>VEGA Series</a:t>
            </a:r>
            <a:endParaRPr lang="en-US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DOOR Series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With Fingerprint and RFID Card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0681" y="5708888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DOOR FOP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9772" y="5715000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DOOR FOT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6135310"/>
            <a:ext cx="4082849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prstClr val="black"/>
                </a:solidFill>
              </a:rPr>
              <a:t>Access Control and Time-Attendance</a:t>
            </a:r>
            <a:endParaRPr lang="en-US" sz="2000" b="1" i="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2920" y="6113334"/>
            <a:ext cx="2015680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 i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Time-Attendance</a:t>
            </a:r>
          </a:p>
        </p:txBody>
      </p:sp>
      <p:pic>
        <p:nvPicPr>
          <p:cNvPr id="17" name="Picture 2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62" y="2039620"/>
            <a:ext cx="1762661" cy="36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69" y="2057400"/>
            <a:ext cx="1762661" cy="36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572000" y="1947951"/>
            <a:ext cx="0" cy="3743157"/>
          </a:xfrm>
          <a:prstGeom prst="line">
            <a:avLst/>
          </a:prstGeom>
          <a:ln w="38100">
            <a:solidFill>
              <a:srgbClr val="DFA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8" y="2057400"/>
            <a:ext cx="480428" cy="922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3445"/>
          <a:stretch/>
        </p:blipFill>
        <p:spPr>
          <a:xfrm>
            <a:off x="96567" y="4252238"/>
            <a:ext cx="669955" cy="776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10656" r="14572" b="20492"/>
          <a:stretch/>
        </p:blipFill>
        <p:spPr>
          <a:xfrm>
            <a:off x="89406" y="3423938"/>
            <a:ext cx="973368" cy="4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315200" cy="4985196"/>
          </a:xfrm>
          <a:prstGeom prst="rect">
            <a:avLst/>
          </a:prstGeom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DOOR Series - Key Features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958008" y="570506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</a:rPr>
              <a:t>COSEC DOOR PVR</a:t>
            </a:r>
            <a:endParaRPr lang="en-US" i="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1" t="6221" r="14080" b="16268"/>
          <a:stretch/>
        </p:blipFill>
        <p:spPr>
          <a:xfrm>
            <a:off x="5105400" y="2210902"/>
            <a:ext cx="2213549" cy="2758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86" y="1981201"/>
            <a:ext cx="1961689" cy="3657600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7964" r="17005" b="15558"/>
          <a:stretch/>
        </p:blipFill>
        <p:spPr bwMode="auto">
          <a:xfrm rot="1396339">
            <a:off x="1782829" y="1664628"/>
            <a:ext cx="426413" cy="49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DOOR Series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Palm Vein based Door Controller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6149008"/>
            <a:ext cx="368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prstClr val="black"/>
                </a:solidFill>
                <a:latin typeface="Calibri"/>
              </a:rPr>
              <a:t>Access Control and Time-Attendance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18996" r="12756" b="10934"/>
          <a:stretch>
            <a:fillRect/>
          </a:stretch>
        </p:blipFill>
        <p:spPr bwMode="auto">
          <a:xfrm>
            <a:off x="228361" y="5638801"/>
            <a:ext cx="14478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0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11304" y="520700"/>
            <a:ext cx="589429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DOOR </a:t>
            </a:r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PVR - Key Features</a:t>
            </a:r>
            <a:endParaRPr lang="en-US" sz="3200" i="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5" name="Picture 5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31620"/>
            <a:ext cx="73152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78860"/>
            <a:ext cx="1219200" cy="3209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600"/>
            <a:ext cx="1001525" cy="2700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41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latin typeface="+mn-lt"/>
              </a:rPr>
              <a:t>COSEC PATH DCF</a:t>
            </a:r>
            <a:r>
              <a:rPr lang="en-US" b="1" i="0" dirty="0" smtClean="0">
                <a:latin typeface="+mn-lt"/>
              </a:rPr>
              <a:t>X</a:t>
            </a:r>
            <a:endParaRPr lang="en-US" b="1" i="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5421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latin typeface="+mn-lt"/>
              </a:rPr>
              <a:t>COSEC PATH DCC</a:t>
            </a:r>
            <a:r>
              <a:rPr lang="en-US" b="1" i="0" dirty="0" smtClean="0">
                <a:latin typeface="+mn-lt"/>
              </a:rPr>
              <a:t>X</a:t>
            </a:r>
            <a:endParaRPr lang="en-US" b="1" i="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6149008"/>
            <a:ext cx="368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prstClr val="black"/>
                </a:solidFill>
                <a:latin typeface="Calibri"/>
              </a:rPr>
              <a:t>Access Control and Time-Attendance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5726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latin typeface="+mn-lt"/>
              </a:rPr>
              <a:t>Fingerprint and Card</a:t>
            </a:r>
            <a:endParaRPr lang="en-US" i="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6060" y="572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latin typeface="+mn-lt"/>
              </a:rPr>
              <a:t>RFID Card</a:t>
            </a:r>
            <a:endParaRPr lang="en-US" i="0" dirty="0"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PATH Series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With Fingerprint and RFID Card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0" y="1947951"/>
            <a:ext cx="0" cy="3743157"/>
          </a:xfrm>
          <a:prstGeom prst="line">
            <a:avLst/>
          </a:prstGeom>
          <a:ln w="38100">
            <a:solidFill>
              <a:srgbClr val="DFA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57580" y="5234225"/>
            <a:ext cx="1386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smtClean="0">
                <a:latin typeface="+mn-lt"/>
              </a:rPr>
              <a:t>Where X=</a:t>
            </a:r>
          </a:p>
          <a:p>
            <a:r>
              <a:rPr lang="en-US" sz="1600" i="0" dirty="0" smtClean="0">
                <a:latin typeface="+mn-lt"/>
              </a:rPr>
              <a:t>E: EM PROX</a:t>
            </a:r>
          </a:p>
          <a:p>
            <a:r>
              <a:rPr lang="en-US" sz="1600" i="0" dirty="0" smtClean="0">
                <a:latin typeface="+mn-lt"/>
              </a:rPr>
              <a:t>M: Mifare</a:t>
            </a:r>
          </a:p>
          <a:p>
            <a:r>
              <a:rPr lang="en-US" sz="1600" i="0" dirty="0" smtClean="0">
                <a:latin typeface="+mn-lt"/>
              </a:rPr>
              <a:t>I: HID iCLASS</a:t>
            </a:r>
          </a:p>
          <a:p>
            <a:r>
              <a:rPr lang="en-US" sz="1600" i="0" dirty="0" smtClean="0">
                <a:latin typeface="+mn-lt"/>
              </a:rPr>
              <a:t>P: HID PROX</a:t>
            </a:r>
            <a:endParaRPr lang="en-US" sz="16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52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18920"/>
            <a:ext cx="7315200" cy="4983480"/>
          </a:xfrm>
          <a:prstGeom prst="rect">
            <a:avLst/>
          </a:prstGeom>
        </p:spPr>
      </p:pic>
      <p:sp>
        <p:nvSpPr>
          <p:cNvPr id="71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PATH Series - Key Features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541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VEGA FAX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5421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VEGA CAX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6149008"/>
            <a:ext cx="368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prstClr val="black"/>
                </a:solidFill>
                <a:latin typeface="Calibri"/>
              </a:rPr>
              <a:t>Access Control and Time-Attendance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5726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Fingerprint and Card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6060" y="572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RFID Card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VEGA Series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With Fingerprint and RFID Card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5403699" y="1898071"/>
            <a:ext cx="548497" cy="391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69" y="2222289"/>
            <a:ext cx="1412291" cy="2972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22" y="2209800"/>
            <a:ext cx="1405092" cy="2984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1380484" y="1898789"/>
            <a:ext cx="548497" cy="39178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572000" y="1947951"/>
            <a:ext cx="0" cy="3743157"/>
          </a:xfrm>
          <a:prstGeom prst="line">
            <a:avLst/>
          </a:prstGeom>
          <a:ln w="38100">
            <a:solidFill>
              <a:srgbClr val="DFA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9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36700"/>
            <a:ext cx="7315200" cy="4983480"/>
          </a:xfrm>
          <a:prstGeom prst="rect">
            <a:avLst/>
          </a:prstGeom>
        </p:spPr>
      </p:pic>
      <p:sp>
        <p:nvSpPr>
          <p:cNvPr id="67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VEGA Series - Key Features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93716" y="5650468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NGT FCX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1718597" cy="3463860"/>
          </a:xfrm>
          <a:prstGeom prst="rect">
            <a:avLst/>
          </a:prstGeom>
        </p:spPr>
      </p:pic>
      <p:pic>
        <p:nvPicPr>
          <p:cNvPr id="6" name="Picture 3" descr="D:\Backup_jitmanyashaatri\My Document\Customized Presentation\reddot_design_award_winner_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57400"/>
            <a:ext cx="1349376" cy="92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3141415" y="1697298"/>
            <a:ext cx="659342" cy="4709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6149008"/>
            <a:ext cx="368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prstClr val="black"/>
                </a:solidFill>
                <a:latin typeface="Calibri"/>
              </a:rPr>
              <a:t>Access Control and Time-Attendance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NGT Series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With Fingerprint and RFID Card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836704" y="518459"/>
            <a:ext cx="7011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>
                <a:solidFill>
                  <a:prstClr val="black"/>
                </a:solidFill>
                <a:latin typeface="Calibri"/>
              </a:rPr>
              <a:t>What is </a:t>
            </a:r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Matrix COSEC Solution?</a:t>
            </a:r>
            <a:endParaRPr lang="en-US" sz="3200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785904" y="218694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133600" y="1454322"/>
            <a:ext cx="4998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A Comprehensive Solution for</a:t>
            </a:r>
          </a:p>
          <a:p>
            <a:r>
              <a:rPr lang="en-US" sz="2200" i="0" dirty="0" smtClean="0">
                <a:latin typeface="Calibri "/>
                <a:cs typeface="Arial" panose="020B0604020202020204" pitchFamily="34" charset="0"/>
              </a:rPr>
              <a:t>Enterprises, SME and SOHO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2383958"/>
            <a:ext cx="4998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Multiple Credentials</a:t>
            </a:r>
          </a:p>
          <a:p>
            <a:r>
              <a:rPr lang="en-US" sz="2200" i="0" dirty="0" smtClean="0">
                <a:latin typeface="Calibri "/>
                <a:cs typeface="Arial" panose="020B0604020202020204" pitchFamily="34" charset="0"/>
              </a:rPr>
              <a:t>Palm Vein, Fingerprint and RFID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785904" y="4080678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133600" y="3340604"/>
            <a:ext cx="4998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A Complete Solution with</a:t>
            </a:r>
          </a:p>
          <a:p>
            <a:r>
              <a:rPr lang="en-US" sz="2200" i="0" dirty="0" smtClean="0">
                <a:latin typeface="Calibri "/>
                <a:cs typeface="Arial" panose="020B0604020202020204" pitchFamily="34" charset="0"/>
              </a:rPr>
              <a:t>Hardware and Software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785904" y="5002698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133600" y="4258179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Integrated Solution</a:t>
            </a:r>
          </a:p>
          <a:p>
            <a:r>
              <a:rPr lang="en-US" sz="2200" i="0" dirty="0" smtClean="0">
                <a:latin typeface="Calibri "/>
                <a:cs typeface="Arial" panose="020B0604020202020204" pitchFamily="34" charset="0"/>
              </a:rPr>
              <a:t>3</a:t>
            </a:r>
            <a:r>
              <a:rPr lang="en-US" sz="2200" i="0" baseline="30000" dirty="0" smtClean="0">
                <a:latin typeface="Calibri "/>
                <a:cs typeface="Arial" panose="020B0604020202020204" pitchFamily="34" charset="0"/>
              </a:rPr>
              <a:t>rd</a:t>
            </a:r>
            <a:r>
              <a:rPr lang="en-US" sz="2200" i="0" dirty="0" smtClean="0">
                <a:latin typeface="Calibri "/>
                <a:cs typeface="Arial" panose="020B0604020202020204" pitchFamily="34" charset="0"/>
              </a:rPr>
              <a:t> Party Hardware and Software Integration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3600" y="5236415"/>
            <a:ext cx="4998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Calibri "/>
                <a:cs typeface="Arial" panose="020B0604020202020204" pitchFamily="34" charset="0"/>
              </a:rPr>
              <a:t>A Solution having</a:t>
            </a:r>
          </a:p>
          <a:p>
            <a:r>
              <a:rPr lang="en-US" sz="2200" i="0" dirty="0" smtClean="0">
                <a:latin typeface="Calibri "/>
                <a:cs typeface="Arial" panose="020B0604020202020204" pitchFamily="34" charset="0"/>
              </a:rPr>
              <a:t>Flexibility, Scalability and Modularity</a:t>
            </a:r>
            <a:endParaRPr lang="en-US" sz="2200" i="0" dirty="0"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r="13889"/>
          <a:stretch/>
        </p:blipFill>
        <p:spPr>
          <a:xfrm>
            <a:off x="884314" y="1367289"/>
            <a:ext cx="823562" cy="716658"/>
          </a:xfrm>
          <a:prstGeom prst="rect">
            <a:avLst/>
          </a:prstGeom>
        </p:spPr>
      </p:pic>
      <p:sp>
        <p:nvSpPr>
          <p:cNvPr id="7181" name="Rounded Rectangle 7180"/>
          <p:cNvSpPr/>
          <p:nvPr/>
        </p:nvSpPr>
        <p:spPr>
          <a:xfrm>
            <a:off x="785904" y="1295400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798604" y="3120054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23911"/>
            <a:ext cx="465620" cy="708663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98604" y="2233366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3" name="Picture 717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0" y="3210672"/>
            <a:ext cx="787868" cy="754199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798604" y="3172288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4" name="Picture 7173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5" y="4187185"/>
            <a:ext cx="715886" cy="715886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93534" y="4123595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827332" y="596900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pic>
        <p:nvPicPr>
          <p:cNvPr id="7180" name="Picture 7179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7496" r="9597" b="7730"/>
          <a:stretch/>
        </p:blipFill>
        <p:spPr>
          <a:xfrm>
            <a:off x="950237" y="5099410"/>
            <a:ext cx="729490" cy="758097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798604" y="5059859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32348"/>
            <a:ext cx="7315200" cy="4983480"/>
          </a:xfrm>
          <a:prstGeom prst="rect">
            <a:avLst/>
          </a:prstGeom>
        </p:spPr>
      </p:pic>
      <p:sp>
        <p:nvSpPr>
          <p:cNvPr id="56" name="TextBox 1"/>
          <p:cNvSpPr txBox="1">
            <a:spLocks noChangeArrowheads="1"/>
          </p:cNvSpPr>
          <p:nvPr/>
        </p:nvSpPr>
        <p:spPr bwMode="auto">
          <a:xfrm>
            <a:off x="787400" y="507425"/>
            <a:ext cx="678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NGT Series - Key Features</a:t>
            </a:r>
            <a:endParaRPr lang="en-US" sz="28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287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COSEC Door Controller Interfaces</a:t>
            </a:r>
            <a:endParaRPr lang="en-US" sz="3200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927291" cy="42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2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Single Door Controller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/>
              </a:rPr>
              <a:t>Access Control and Time-Attendance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3657600" cy="39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COSEC ARC</a:t>
            </a:r>
          </a:p>
          <a:p>
            <a:pPr eaLnBrk="1" hangingPunct="1"/>
            <a:r>
              <a:rPr lang="en-US" sz="2800" i="0" dirty="0" smtClean="0">
                <a:solidFill>
                  <a:prstClr val="black"/>
                </a:solidFill>
                <a:latin typeface="Calibri"/>
              </a:rPr>
              <a:t>Single Door Panel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11" y="2421153"/>
            <a:ext cx="2444732" cy="2672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541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ARC DC100P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5421868"/>
            <a:ext cx="216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ARC DC100S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6149008"/>
            <a:ext cx="368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prstClr val="black"/>
                </a:solidFill>
                <a:latin typeface="Calibri"/>
              </a:rPr>
              <a:t>Access Control and Time-Attendance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1200" y="5726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With PoE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6060" y="5726668"/>
            <a:ext cx="148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prstClr val="black"/>
                </a:solidFill>
                <a:latin typeface="Calibri"/>
              </a:rPr>
              <a:t>With RS-485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0" y="1947951"/>
            <a:ext cx="0" cy="3743157"/>
          </a:xfrm>
          <a:prstGeom prst="line">
            <a:avLst/>
          </a:prstGeom>
          <a:ln w="38100">
            <a:solidFill>
              <a:srgbClr val="DFA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94" y="2419089"/>
            <a:ext cx="2444732" cy="26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80288" y="1474887"/>
            <a:ext cx="798271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 smtClean="0">
                <a:latin typeface="+mn-lt"/>
              </a:rPr>
              <a:t>Compact</a:t>
            </a:r>
            <a:r>
              <a:rPr lang="en-US" sz="2400" i="0" dirty="0">
                <a:latin typeface="+mn-lt"/>
              </a:rPr>
              <a:t>, Single Door IP Panel With PoE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latin typeface="+mn-lt"/>
              </a:rPr>
              <a:t>Operation Modes: </a:t>
            </a:r>
            <a:endParaRPr lang="en-US" sz="2400" i="0" dirty="0" smtClean="0">
              <a:latin typeface="+mn-lt"/>
            </a:endParaRPr>
          </a:p>
          <a:p>
            <a:pPr marL="949325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+mn-lt"/>
              </a:rPr>
              <a:t>Standalone Mode</a:t>
            </a:r>
            <a:r>
              <a:rPr lang="en-US" sz="2200" i="0" dirty="0" smtClean="0">
                <a:latin typeface="+mn-lt"/>
              </a:rPr>
              <a:t> With </a:t>
            </a:r>
            <a:r>
              <a:rPr lang="en-US" sz="2200" i="0" dirty="0">
                <a:latin typeface="+mn-lt"/>
              </a:rPr>
              <a:t>COSEC PANEL or </a:t>
            </a:r>
            <a:endParaRPr lang="en-US" sz="2200" i="0" dirty="0" smtClean="0">
              <a:latin typeface="+mn-lt"/>
            </a:endParaRPr>
          </a:p>
          <a:p>
            <a:pPr marL="949325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+mn-lt"/>
              </a:rPr>
              <a:t>Network Mode</a:t>
            </a:r>
            <a:r>
              <a:rPr lang="en-US" sz="2200" i="0" dirty="0" smtClean="0">
                <a:latin typeface="+mn-lt"/>
              </a:rPr>
              <a:t> with </a:t>
            </a:r>
            <a:r>
              <a:rPr lang="en-US" sz="2200" i="0" dirty="0">
                <a:latin typeface="+mn-lt"/>
              </a:rPr>
              <a:t>COSEC CENTRA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latin typeface="+mn-lt"/>
              </a:rPr>
              <a:t>2-Readers on Wiegand or RS-485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 smtClean="0">
                <a:latin typeface="+mn-lt"/>
              </a:rPr>
              <a:t>Support </a:t>
            </a:r>
            <a:r>
              <a:rPr lang="en-US" sz="2400" i="0" dirty="0">
                <a:latin typeface="+mn-lt"/>
              </a:rPr>
              <a:t>Data and Power on PoE for Readers and Door Lock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latin typeface="+mn-lt"/>
              </a:rPr>
              <a:t>10,000 Users and 1,00,000 Events Support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latin typeface="+mn-lt"/>
              </a:rPr>
              <a:t>Aux-In and Aux-Out </a:t>
            </a:r>
            <a:r>
              <a:rPr lang="en-US" sz="2400" i="0" dirty="0" smtClean="0">
                <a:latin typeface="+mn-lt"/>
              </a:rPr>
              <a:t>Port</a:t>
            </a:r>
            <a:endParaRPr lang="en-US" sz="2400" i="0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latin typeface="+mn-lt"/>
              </a:rPr>
              <a:t>Din Rail and Box Mounting </a:t>
            </a:r>
            <a:endParaRPr lang="en-US" sz="2400" i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COSEC ARC - Key Features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3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5" y="1819364"/>
            <a:ext cx="7639050" cy="3810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COSEC ARC Interfaces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7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95400"/>
            <a:ext cx="2554224" cy="4651595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 flipH="1">
            <a:off x="809172" y="3048000"/>
            <a:ext cx="7734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Access Control Panel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80288" y="1474887"/>
            <a:ext cx="79827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Control 255 COSEC Door Controllers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prstClr val="black"/>
                </a:solidFill>
                <a:latin typeface="Calibri"/>
              </a:rPr>
              <a:t>Operation Modes: </a:t>
            </a:r>
            <a:endParaRPr lang="en-US" sz="2400" i="0" dirty="0" smtClean="0">
              <a:solidFill>
                <a:prstClr val="black"/>
              </a:solidFill>
              <a:latin typeface="Calibri"/>
            </a:endParaRPr>
          </a:p>
          <a:p>
            <a:pPr marL="949325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Standalone Mode </a:t>
            </a:r>
            <a:r>
              <a:rPr lang="en-US" sz="2200" i="0" dirty="0" smtClean="0">
                <a:solidFill>
                  <a:prstClr val="black"/>
                </a:solidFill>
                <a:latin typeface="Calibri"/>
              </a:rPr>
              <a:t>With Built-In Software</a:t>
            </a:r>
          </a:p>
          <a:p>
            <a:pPr marL="949325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Network Mode </a:t>
            </a:r>
            <a:r>
              <a:rPr lang="en-US" sz="2200" i="0" dirty="0" smtClean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sz="2200" i="0" dirty="0">
                <a:solidFill>
                  <a:prstClr val="black"/>
                </a:solidFill>
                <a:latin typeface="Calibri"/>
              </a:rPr>
              <a:t>COSEC CENTRA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Ethernet and RS-485 Connectivity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USB Port for Wireless Connectivity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25,000 </a:t>
            </a:r>
            <a:r>
              <a:rPr lang="en-US" sz="2400" i="0" dirty="0">
                <a:solidFill>
                  <a:prstClr val="black"/>
                </a:solidFill>
                <a:latin typeface="Calibri"/>
              </a:rPr>
              <a:t>Users and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5,00,000 </a:t>
            </a:r>
            <a:r>
              <a:rPr lang="en-US" sz="2400" i="0" dirty="0">
                <a:solidFill>
                  <a:prstClr val="black"/>
                </a:solidFill>
                <a:latin typeface="Calibri"/>
              </a:rPr>
              <a:t>Events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prstClr val="black"/>
                </a:solidFill>
                <a:latin typeface="Calibri"/>
              </a:rPr>
              <a:t>Aux-In and Aux-Out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Port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Access Control Key Features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6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524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Access Control Architecture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2" y="1524000"/>
            <a:ext cx="896207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11305" y="522941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COSEC Access Control Benefits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785904" y="2186940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057400" y="12065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latin typeface="Calibri "/>
                <a:cs typeface="Arial" panose="020B0604020202020204" pitchFamily="34" charset="0"/>
              </a:rPr>
              <a:t>Scalable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Scalable in the Smallest Factor of One Door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Up to 255 Devices with PANEL LITE</a:t>
            </a:r>
            <a:endParaRPr lang="en-US" i="0" dirty="0">
              <a:latin typeface="Calibri 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785904" y="4271178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H="1" flipV="1">
            <a:off x="785904" y="5345598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sp>
        <p:nvSpPr>
          <p:cNvPr id="37" name="Rounded Rectangle 36"/>
          <p:cNvSpPr/>
          <p:nvPr/>
        </p:nvSpPr>
        <p:spPr>
          <a:xfrm>
            <a:off x="785904" y="1295400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798604" y="3234354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42" y="3421832"/>
            <a:ext cx="465620" cy="708663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798604" y="2347666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8" y="5582357"/>
            <a:ext cx="787868" cy="754199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798604" y="3362788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793534" y="4466495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827332" y="6424544"/>
            <a:ext cx="7696200" cy="1270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10000">
                  <a:schemeClr val="bg1"/>
                </a:gs>
                <a:gs pos="54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95000"/>
                    <a:lumOff val="5000"/>
                  </a:schemeClr>
                </a:gs>
                <a:gs pos="8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</a:ln>
          <a:effectLst/>
        </p:spPr>
      </p:cxn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7496" r="9597" b="7730"/>
          <a:stretch/>
        </p:blipFill>
        <p:spPr>
          <a:xfrm>
            <a:off x="951518" y="2377826"/>
            <a:ext cx="729490" cy="758097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98604" y="5555159"/>
            <a:ext cx="1042896" cy="848448"/>
          </a:xfrm>
          <a:prstGeom prst="roundRect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57400" y="2266315"/>
            <a:ext cx="4998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latin typeface="Calibri "/>
                <a:cs typeface="Arial" panose="020B0604020202020204" pitchFamily="34" charset="0"/>
              </a:rPr>
              <a:t>Flexible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Install Near the Door 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Reduce Complex Wiring</a:t>
            </a:r>
            <a:endParaRPr lang="en-US" i="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57400" y="3294569"/>
            <a:ext cx="4998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latin typeface="Calibri "/>
                <a:cs typeface="Arial" panose="020B0604020202020204" pitchFamily="34" charset="0"/>
              </a:rPr>
              <a:t>High Security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Biometric Palm Vein and Fingerprint Reader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Advance Access Control Features</a:t>
            </a:r>
            <a:endParaRPr lang="en-US" i="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63362" y="4379152"/>
            <a:ext cx="631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latin typeface="Calibri "/>
                <a:cs typeface="Arial" panose="020B0604020202020204" pitchFamily="34" charset="0"/>
              </a:rPr>
              <a:t>Reliable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Single Independent Door with Distributed Architecture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Standard IP based Wiring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57399" y="5471730"/>
            <a:ext cx="58674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latin typeface="Calibri "/>
                <a:cs typeface="Arial" panose="020B0604020202020204" pitchFamily="34" charset="0"/>
              </a:rPr>
              <a:t>Eliminate Server Cost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Control 255 Devices without Installing any Server</a:t>
            </a:r>
          </a:p>
          <a:p>
            <a:r>
              <a:rPr lang="en-US" i="0" dirty="0" smtClean="0">
                <a:latin typeface="Calibri "/>
                <a:cs typeface="Arial" panose="020B0604020202020204" pitchFamily="34" charset="0"/>
              </a:rPr>
              <a:t>Eliminate Server and Maintenance Cost</a:t>
            </a:r>
            <a:endParaRPr lang="en-US" i="0" dirty="0"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90" y="4484704"/>
            <a:ext cx="800102" cy="8001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4" t="9323" r="8443" b="8797"/>
          <a:stretch/>
        </p:blipFill>
        <p:spPr>
          <a:xfrm>
            <a:off x="913418" y="1366153"/>
            <a:ext cx="744223" cy="7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&quot;No&quot; Symbol 26"/>
          <p:cNvSpPr/>
          <p:nvPr/>
        </p:nvSpPr>
        <p:spPr>
          <a:xfrm>
            <a:off x="1009234" y="4267200"/>
            <a:ext cx="1140406" cy="1094548"/>
          </a:xfrm>
          <a:prstGeom prst="noSmoking">
            <a:avLst>
              <a:gd name="adj" fmla="val 7691"/>
            </a:avLst>
          </a:prstGeom>
          <a:solidFill>
            <a:srgbClr val="DFAD85"/>
          </a:solidFill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0" dirty="0" smtClean="0">
                <a:solidFill>
                  <a:srgbClr val="DFAD85"/>
                </a:solidFill>
              </a:rPr>
              <a:t>ERRORS</a:t>
            </a:r>
            <a:endParaRPr lang="en-US" sz="1400" i="0" dirty="0">
              <a:solidFill>
                <a:srgbClr val="DFAD85"/>
              </a:solidFill>
            </a:endParaRPr>
          </a:p>
        </p:txBody>
      </p:sp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11304" y="522941"/>
            <a:ext cx="67324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How We can Help You?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84800" y="1447800"/>
            <a:ext cx="1573696" cy="1524000"/>
          </a:xfrm>
          <a:prstGeom prst="ellipse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478500" y="1447800"/>
            <a:ext cx="1573696" cy="1524000"/>
          </a:xfrm>
          <a:prstGeom prst="ellipse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172200" y="1447800"/>
            <a:ext cx="1573696" cy="1524000"/>
          </a:xfrm>
          <a:prstGeom prst="ellipse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11304" y="4038600"/>
            <a:ext cx="1573696" cy="1524000"/>
          </a:xfrm>
          <a:prstGeom prst="ellipse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505004" y="4038600"/>
            <a:ext cx="1573696" cy="1524000"/>
          </a:xfrm>
          <a:prstGeom prst="ellipse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198704" y="4038600"/>
            <a:ext cx="1573696" cy="1524000"/>
          </a:xfrm>
          <a:prstGeom prst="ellipse">
            <a:avLst/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7504" y="31242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/>
              <a:t>Increase Productivity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1252" y="3127218"/>
            <a:ext cx="239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/>
              <a:t>Automate Attendance</a:t>
            </a:r>
          </a:p>
          <a:p>
            <a:pPr algn="ctr"/>
            <a:r>
              <a:rPr lang="en-US" i="0" dirty="0" smtClean="0"/>
              <a:t>Process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8751" y="31242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/>
              <a:t>Increase Security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6548" y="575376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/>
              <a:t>Reduce Payroll </a:t>
            </a:r>
          </a:p>
          <a:p>
            <a:pPr algn="ctr"/>
            <a:r>
              <a:rPr lang="en-US" i="0" dirty="0" smtClean="0"/>
              <a:t>Errors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7280" y="575678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/>
              <a:t>Reduce Cost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89118" y="5753762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/>
              <a:t>Higher Employee </a:t>
            </a:r>
          </a:p>
          <a:p>
            <a:pPr algn="ctr"/>
            <a:r>
              <a:rPr lang="en-US" i="0" dirty="0" smtClean="0"/>
              <a:t>Satisfaction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6784" r="13568" b="8412"/>
          <a:stretch/>
        </p:blipFill>
        <p:spPr>
          <a:xfrm>
            <a:off x="1106917" y="1657199"/>
            <a:ext cx="972578" cy="1105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90" y="1728328"/>
            <a:ext cx="1051986" cy="9173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8DDC"/>
              </a:clrFrom>
              <a:clrTo>
                <a:srgbClr val="008DDC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08" y="1756340"/>
            <a:ext cx="906919" cy="938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99" y="4301434"/>
            <a:ext cx="1061926" cy="10260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68" y="4320484"/>
            <a:ext cx="956034" cy="9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2119086" y="3048000"/>
            <a:ext cx="4905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Readers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00100" y="520125"/>
            <a:ext cx="7581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PATH Series - Exit </a:t>
            </a:r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Readers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97860"/>
            <a:ext cx="1219200" cy="3209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63055"/>
            <a:ext cx="990600" cy="26707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0200" y="50292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latin typeface="+mn-lt"/>
              </a:rPr>
              <a:t>COSEC PATH RDFE</a:t>
            </a:r>
          </a:p>
          <a:p>
            <a:r>
              <a:rPr lang="en-US" i="0" dirty="0">
                <a:latin typeface="+mn-lt"/>
              </a:rPr>
              <a:t>COSEC PATH </a:t>
            </a:r>
            <a:r>
              <a:rPr lang="en-US" i="0" dirty="0" smtClean="0">
                <a:latin typeface="+mn-lt"/>
              </a:rPr>
              <a:t>RDFM</a:t>
            </a:r>
            <a:endParaRPr lang="en-US" i="0" dirty="0">
              <a:latin typeface="+mn-lt"/>
            </a:endParaRPr>
          </a:p>
          <a:p>
            <a:r>
              <a:rPr lang="en-US" i="0" dirty="0">
                <a:latin typeface="+mn-lt"/>
              </a:rPr>
              <a:t>COSEC PATH </a:t>
            </a:r>
            <a:r>
              <a:rPr lang="en-US" i="0" dirty="0" smtClean="0">
                <a:latin typeface="+mn-lt"/>
              </a:rPr>
              <a:t>RDFI</a:t>
            </a:r>
          </a:p>
          <a:p>
            <a:pPr lvl="0"/>
            <a:r>
              <a:rPr lang="en-US" i="0" dirty="0">
                <a:solidFill>
                  <a:prstClr val="black"/>
                </a:solidFill>
                <a:latin typeface="Calibri"/>
              </a:rPr>
              <a:t>COSEC PATH </a:t>
            </a:r>
            <a:r>
              <a:rPr lang="en-US" i="0" dirty="0" smtClean="0">
                <a:solidFill>
                  <a:prstClr val="black"/>
                </a:solidFill>
                <a:latin typeface="Calibri"/>
              </a:rPr>
              <a:t>RDFP</a:t>
            </a:r>
            <a:endParaRPr lang="en-US" i="0" dirty="0">
              <a:solidFill>
                <a:prstClr val="black"/>
              </a:solidFill>
              <a:latin typeface="Calibri"/>
            </a:endParaRPr>
          </a:p>
          <a:p>
            <a:endParaRPr lang="en-US" i="0" dirty="0" smtClean="0">
              <a:latin typeface="+mn-lt"/>
            </a:endParaRPr>
          </a:p>
          <a:p>
            <a:endParaRPr lang="en-US" i="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5000" y="5040868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latin typeface="+mn-lt"/>
              </a:rPr>
              <a:t>COSEC PATH RDCE</a:t>
            </a:r>
          </a:p>
          <a:p>
            <a:r>
              <a:rPr lang="en-US" i="0" dirty="0">
                <a:solidFill>
                  <a:prstClr val="black"/>
                </a:solidFill>
                <a:latin typeface="Calibri"/>
              </a:rPr>
              <a:t>COSEC PATH </a:t>
            </a:r>
            <a:r>
              <a:rPr lang="en-US" i="0" dirty="0" smtClean="0">
                <a:solidFill>
                  <a:prstClr val="black"/>
                </a:solidFill>
                <a:latin typeface="Calibri"/>
              </a:rPr>
              <a:t>RDCM</a:t>
            </a:r>
            <a:endParaRPr lang="en-US" i="0" dirty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i="0" dirty="0">
                <a:solidFill>
                  <a:prstClr val="black"/>
                </a:solidFill>
                <a:latin typeface="Calibri"/>
              </a:rPr>
              <a:t>COSEC PATH </a:t>
            </a:r>
            <a:r>
              <a:rPr lang="en-US" i="0" dirty="0" smtClean="0">
                <a:solidFill>
                  <a:prstClr val="black"/>
                </a:solidFill>
                <a:latin typeface="Calibri"/>
              </a:rPr>
              <a:t>RDCI</a:t>
            </a:r>
            <a:endParaRPr lang="en-US" i="0" dirty="0">
              <a:solidFill>
                <a:prstClr val="black"/>
              </a:solidFill>
              <a:latin typeface="Calibri"/>
            </a:endParaRPr>
          </a:p>
          <a:p>
            <a:endParaRPr lang="en-US" i="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0" y="615121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latin typeface="+mn-lt"/>
              </a:rPr>
              <a:t>Fingerprint and Card</a:t>
            </a:r>
            <a:endParaRPr lang="en-US" b="1" i="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6060" y="615121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latin typeface="+mn-lt"/>
              </a:rPr>
              <a:t>RFID Card</a:t>
            </a:r>
            <a:endParaRPr lang="en-US" b="1" i="0" dirty="0">
              <a:latin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1566951"/>
            <a:ext cx="0" cy="3743157"/>
          </a:xfrm>
          <a:prstGeom prst="line">
            <a:avLst/>
          </a:prstGeom>
          <a:ln w="38100">
            <a:solidFill>
              <a:srgbClr val="DFA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1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776186" y="3048000"/>
            <a:ext cx="5591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PLATFORMs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762000" y="1244600"/>
            <a:ext cx="8382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+mj-lt"/>
              </a:rPr>
              <a:t>Web </a:t>
            </a:r>
            <a:r>
              <a:rPr lang="en-US" sz="2400" i="0" dirty="0">
                <a:latin typeface="+mj-lt"/>
              </a:rPr>
              <a:t>based Application Software 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+mj-lt"/>
              </a:rPr>
              <a:t>Controls up to 65,000 </a:t>
            </a:r>
            <a:r>
              <a:rPr lang="en-US" sz="2400" i="0" dirty="0">
                <a:latin typeface="+mj-lt"/>
              </a:rPr>
              <a:t>Door </a:t>
            </a:r>
            <a:r>
              <a:rPr lang="en-US" sz="2400" i="0" dirty="0" smtClean="0">
                <a:latin typeface="+mj-lt"/>
              </a:rPr>
              <a:t>Controllers and 1 </a:t>
            </a:r>
            <a:r>
              <a:rPr lang="en-US" sz="2400" i="0" dirty="0">
                <a:latin typeface="+mj-lt"/>
              </a:rPr>
              <a:t>Million Users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+mj-lt"/>
              </a:rPr>
              <a:t>Modular  Architecture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+mj-lt"/>
              </a:rPr>
              <a:t>SQL and Oracle Database Support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+mj-lt"/>
              </a:rPr>
              <a:t>Real-time </a:t>
            </a:r>
            <a:r>
              <a:rPr lang="en-US" sz="2400" i="0" dirty="0">
                <a:latin typeface="+mj-lt"/>
              </a:rPr>
              <a:t>Monitoring and Control </a:t>
            </a:r>
            <a:endParaRPr lang="en-US" sz="2400" i="0" dirty="0" smtClean="0">
              <a:latin typeface="+mj-lt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endParaRPr lang="en-US" sz="2400" i="0" dirty="0">
              <a:latin typeface="+mj-lt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endParaRPr lang="en-US" sz="2400" i="0" dirty="0" smtClean="0">
              <a:latin typeface="+mj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64426242"/>
              </p:ext>
            </p:extLst>
          </p:nvPr>
        </p:nvGraphicFramePr>
        <p:xfrm>
          <a:off x="4419600" y="4038600"/>
          <a:ext cx="4419600" cy="279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00100" y="520125"/>
            <a:ext cx="7581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Application Software PLATFORM </a:t>
            </a:r>
          </a:p>
        </p:txBody>
      </p:sp>
    </p:spTree>
    <p:extLst>
      <p:ext uri="{BB962C8B-B14F-4D97-AF65-F5344CB8AC3E}">
        <p14:creationId xmlns:p14="http://schemas.microsoft.com/office/powerpoint/2010/main" val="22662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738086" y="3048000"/>
            <a:ext cx="5667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Add-On Software Modules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451" t="19270" r="32528" b="8855"/>
          <a:stretch/>
        </p:blipFill>
        <p:spPr>
          <a:xfrm>
            <a:off x="5337140" y="4495800"/>
            <a:ext cx="991182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881" t="19396" r="35386" b="7192"/>
          <a:stretch/>
        </p:blipFill>
        <p:spPr>
          <a:xfrm>
            <a:off x="4115907" y="4506686"/>
            <a:ext cx="991012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987" t="16586" r="42468" b="9760"/>
          <a:stretch/>
        </p:blipFill>
        <p:spPr>
          <a:xfrm>
            <a:off x="2902050" y="4497104"/>
            <a:ext cx="983636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6281" t="17708" r="28770" b="8594"/>
          <a:stretch/>
        </p:blipFill>
        <p:spPr>
          <a:xfrm>
            <a:off x="1679883" y="4506686"/>
            <a:ext cx="991946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593" t="18277" r="39751" b="8094"/>
          <a:stretch/>
        </p:blipFill>
        <p:spPr>
          <a:xfrm>
            <a:off x="460683" y="4495800"/>
            <a:ext cx="988979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51904" t="16927" r="3294" b="10417"/>
          <a:stretch/>
        </p:blipFill>
        <p:spPr>
          <a:xfrm>
            <a:off x="6550997" y="4506686"/>
            <a:ext cx="1002890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5491" t="16927" r="50146" b="10417"/>
          <a:stretch/>
        </p:blipFill>
        <p:spPr>
          <a:xfrm>
            <a:off x="7772400" y="4495800"/>
            <a:ext cx="993058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7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2659743" y="1349514"/>
            <a:ext cx="38245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Time-Attendance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593" t="18277" r="39751" b="8094"/>
          <a:stretch/>
        </p:blipFill>
        <p:spPr>
          <a:xfrm>
            <a:off x="3088531" y="2743200"/>
            <a:ext cx="2966937" cy="27432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064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771072" y="1564686"/>
            <a:ext cx="883012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  <a:latin typeface="Calibri"/>
              </a:rPr>
              <a:t>Pay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based on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Actual Working Hours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0" dirty="0">
                <a:solidFill>
                  <a:prstClr val="black"/>
                </a:solidFill>
                <a:latin typeface="Calibri"/>
              </a:rPr>
              <a:t>not S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cheduled Time 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Reduce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0" dirty="0">
                <a:solidFill>
                  <a:srgbClr val="D68645"/>
                </a:solidFill>
                <a:latin typeface="Calibri"/>
              </a:rPr>
              <a:t>HR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 Time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by Avoiding Manual Attendance Management 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Reduce Salary Bills by Calculating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Actual Overtime Hours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Track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Employee Movement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and Handle Exception in Real-Time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Pay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Salary on Time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with Accurate and Fast Attendance Data and Payroll Integration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00100" y="520125"/>
            <a:ext cx="7581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Why to Choose Matrix </a:t>
            </a:r>
          </a:p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Time-Attendance Solution?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771072" y="1564686"/>
            <a:ext cx="7610928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Manually Enter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Employee Time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>
                <a:latin typeface="Calibri"/>
              </a:rPr>
              <a:t>Find</a:t>
            </a:r>
            <a:r>
              <a:rPr lang="en-US" sz="2400" i="0" dirty="0">
                <a:solidFill>
                  <a:srgbClr val="D68645"/>
                </a:solidFill>
                <a:latin typeface="Calibri"/>
              </a:rPr>
              <a:t> Errors in Attendance </a:t>
            </a:r>
            <a:r>
              <a:rPr lang="en-US" sz="2400" i="0" dirty="0">
                <a:solidFill>
                  <a:prstClr val="black"/>
                </a:solidFill>
                <a:latin typeface="Calibri"/>
              </a:rPr>
              <a:t>Data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  <a:latin typeface="Calibri"/>
              </a:rPr>
              <a:t>Need </a:t>
            </a:r>
            <a:r>
              <a:rPr lang="en-US" sz="2400" i="0" dirty="0">
                <a:solidFill>
                  <a:srgbClr val="D68645"/>
                </a:solidFill>
                <a:latin typeface="Calibri"/>
              </a:rPr>
              <a:t>Centralized Attendance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from </a:t>
            </a:r>
            <a:r>
              <a:rPr lang="en-US" sz="2400" i="0" dirty="0">
                <a:solidFill>
                  <a:prstClr val="black"/>
                </a:solidFill>
                <a:latin typeface="Calibri"/>
              </a:rPr>
              <a:t>Multi Locations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Track Movement of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Field Employees</a:t>
            </a:r>
            <a:endParaRPr lang="en-US" sz="2400" i="0" dirty="0">
              <a:solidFill>
                <a:srgbClr val="D68645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Manage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Multiple Shifts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and Schedules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Have Employees wise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Different Attendance Policy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Using Payroll, ERP, HRMS for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Salary Process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Want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Real-Time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Exception Data 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Spend Much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Time in Salary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Processing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US" sz="2400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00100" y="520125"/>
            <a:ext cx="7581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Matrix Time-Attendance Solution</a:t>
            </a:r>
          </a:p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will Fit for your Organizations if You… 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24"/>
            <a:ext cx="9144000" cy="402835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Time-Attendance Process</a:t>
            </a:r>
          </a:p>
        </p:txBody>
      </p:sp>
    </p:spTree>
    <p:extLst>
      <p:ext uri="{BB962C8B-B14F-4D97-AF65-F5344CB8AC3E}">
        <p14:creationId xmlns:p14="http://schemas.microsoft.com/office/powerpoint/2010/main" val="33425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552142"/>
              </p:ext>
            </p:extLst>
          </p:nvPr>
        </p:nvGraphicFramePr>
        <p:xfrm>
          <a:off x="457200" y="1270543"/>
          <a:ext cx="8153400" cy="482074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Automated, fool-proof attendance capturing from device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Real</a:t>
                      </a:r>
                      <a:r>
                        <a:rPr lang="en-US" sz="1800" baseline="0" dirty="0" smtClean="0">
                          <a:effectLst/>
                        </a:rPr>
                        <a:t> time data transfer to server</a:t>
                      </a:r>
                      <a:endParaRPr lang="en-US" sz="18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Eliminate leakages</a:t>
                      </a:r>
                      <a:r>
                        <a:rPr lang="en-US" sz="1800" baseline="0" dirty="0" smtClean="0">
                          <a:effectLst/>
                        </a:rPr>
                        <a:t> and improve accuracy and employee morale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Selectable entry-exit modes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Accurate monitoring of every entry and exit of every individual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Prevents misuse of policies to improve productivity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89515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Flexible time-attendance policies, shifts, leave policies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Meets disparate needs of different functions, locations, departments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Reduces</a:t>
                      </a:r>
                      <a:r>
                        <a:rPr lang="en-US" sz="1800" baseline="0" dirty="0" smtClean="0">
                          <a:effectLst/>
                        </a:rPr>
                        <a:t> complexity in work hours calculations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E-mail and SMS notifications</a:t>
                      </a:r>
                      <a:endParaRPr lang="en-US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Faster response to exceptional situations</a:t>
                      </a:r>
                      <a:endParaRPr lang="en-US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Saves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time</a:t>
                      </a:r>
                      <a:r>
                        <a:rPr lang="en-US" sz="1800" baseline="0" dirty="0" smtClean="0">
                          <a:effectLst/>
                        </a:rPr>
                        <a:t> of HR </a:t>
                      </a:r>
                      <a:endParaRPr lang="en-US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Holidays and restricted holidays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holiday schedule groups with 32 holidays in each group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Easy</a:t>
                      </a:r>
                      <a:r>
                        <a:rPr lang="en-US" baseline="0" dirty="0" smtClean="0"/>
                        <a:t> to define r</a:t>
                      </a:r>
                      <a:r>
                        <a:rPr lang="en-US" dirty="0" smtClean="0"/>
                        <a:t>egion wise holidays</a:t>
                      </a:r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Time-Attendance Solution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 flipH="1">
            <a:off x="809172" y="3048000"/>
            <a:ext cx="7734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/>
              </a:rPr>
              <a:t>How our Offerings are Different?</a:t>
            </a:r>
            <a:endParaRPr lang="en-US" sz="4000" i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6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709914"/>
              </p:ext>
            </p:extLst>
          </p:nvPr>
        </p:nvGraphicFramePr>
        <p:xfrm>
          <a:off x="457200" y="1270543"/>
          <a:ext cx="8153400" cy="366656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Manual entries and corrections of entry-exit events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HR and admin need to spend time only on exceptions 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Higher productivity and value-addition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Reports and charts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Ready-availability of accurate attendance data for salary processing</a:t>
                      </a:r>
                    </a:p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Timely salary payments, reduces errors, improves productivity and employee satisfaction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895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Integration with 3</a:t>
                      </a:r>
                      <a:r>
                        <a:rPr lang="en-US" sz="1800" b="0" baseline="30000" dirty="0" smtClean="0">
                          <a:effectLst/>
                        </a:rPr>
                        <a:t>rd</a:t>
                      </a:r>
                      <a:r>
                        <a:rPr lang="en-US" sz="1800" b="0" dirty="0" smtClean="0">
                          <a:effectLst/>
                        </a:rPr>
                        <a:t> party application</a:t>
                      </a:r>
                      <a:r>
                        <a:rPr lang="en-US" sz="1800" b="0" baseline="0" dirty="0" smtClean="0">
                          <a:effectLst/>
                        </a:rPr>
                        <a:t> Software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Online and error-free data transfer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Seamless organization for better speed and control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Time-Attendance Solution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5867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COSEC Time-Attendance Solution for a Single Location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61810"/>
            <a:ext cx="8305800" cy="52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5867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COSEC Time-Attendance Solution for Multi Location Enterprise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701"/>
            <a:ext cx="9144000" cy="5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281" t="17708" r="28770" b="8594"/>
          <a:stretch/>
        </p:blipFill>
        <p:spPr>
          <a:xfrm>
            <a:off x="3088527" y="2757713"/>
            <a:ext cx="2969733" cy="27375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524000" y="1349514"/>
            <a:ext cx="6081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Employee Self Service Portal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08" y="1295400"/>
            <a:ext cx="609228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Employee Self Service for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" y="3159456"/>
            <a:ext cx="3962400" cy="3241344"/>
          </a:xfrm>
          <a:prstGeom prst="roundRect">
            <a:avLst>
              <a:gd name="adj" fmla="val 0"/>
            </a:avLst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"/>
            <a:r>
              <a:rPr lang="en-US" b="1" i="0" dirty="0">
                <a:solidFill>
                  <a:schemeClr val="tx1"/>
                </a:solidFill>
              </a:rPr>
              <a:t>For Employees: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View Attendance and Leave Details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Mark Attendance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View Shifts and Schedules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Visitor Pre-Registration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View Cafeteria Details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Apply for Leave/Tour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Apply for Attendance Correction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Edit Personal </a:t>
            </a:r>
            <a:r>
              <a:rPr lang="en-US" i="0" dirty="0" smtClean="0">
                <a:solidFill>
                  <a:schemeClr val="tx1"/>
                </a:solidFill>
              </a:rPr>
              <a:t>Information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86350" y="3159456"/>
            <a:ext cx="3676650" cy="3241344"/>
          </a:xfrm>
          <a:prstGeom prst="roundRect">
            <a:avLst>
              <a:gd name="adj" fmla="val 0"/>
            </a:avLst>
          </a:prstGeom>
          <a:noFill/>
          <a:ln>
            <a:solidFill>
              <a:srgbClr val="DFA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"/>
            <a:r>
              <a:rPr lang="en-US" b="1" i="0" dirty="0">
                <a:solidFill>
                  <a:schemeClr val="tx1"/>
                </a:solidFill>
              </a:rPr>
              <a:t>For Reporting Officers: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Approve Leave/Tour Request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Approve Pre-Registration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Authorized Attendance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Plan Shifts and Schedules</a:t>
            </a:r>
          </a:p>
          <a:p>
            <a:pPr marL="285750" indent="-2286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View Team Attendance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004467"/>
              </p:ext>
            </p:extLst>
          </p:nvPr>
        </p:nvGraphicFramePr>
        <p:xfrm>
          <a:off x="457200" y="1270543"/>
          <a:ext cx="8153400" cy="481529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Informative dashboard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effectLst/>
                        </a:rPr>
                        <a:t>Quick overview of an employee’s leave, attendance and shift details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Saves the time and boost productivity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Mark attendance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Mark</a:t>
                      </a:r>
                      <a:r>
                        <a:rPr lang="en-US" sz="1800" baseline="0" dirty="0" smtClean="0">
                          <a:effectLst/>
                        </a:rPr>
                        <a:t> attendance from anywhere using online portal 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Reduces</a:t>
                      </a:r>
                      <a:r>
                        <a:rPr lang="en-US" sz="1800" baseline="0" dirty="0" smtClean="0">
                          <a:effectLst/>
                        </a:rPr>
                        <a:t> HR ‘s difficulties in maintain field employee’s attendance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View leave,</a:t>
                      </a:r>
                      <a:r>
                        <a:rPr lang="en-US" sz="1800" b="0" baseline="0" dirty="0" smtClean="0">
                          <a:effectLst/>
                        </a:rPr>
                        <a:t> </a:t>
                      </a:r>
                      <a:r>
                        <a:rPr lang="en-US" sz="1800" b="0" dirty="0" smtClean="0">
                          <a:effectLst/>
                        </a:rPr>
                        <a:t>attendance</a:t>
                      </a:r>
                      <a:r>
                        <a:rPr lang="en-US" sz="1800" b="0" baseline="0" dirty="0" smtClean="0">
                          <a:effectLst/>
                        </a:rPr>
                        <a:t>, shift and cafeteria details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Employee</a:t>
                      </a:r>
                      <a:r>
                        <a:rPr lang="en-US" sz="1800" baseline="0" dirty="0" smtClean="0">
                          <a:effectLst/>
                        </a:rPr>
                        <a:t> can have details as and when required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effectLst/>
                        </a:rPr>
                        <a:t>Improves employee’s time management and efficiency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Apply for leave/ tour/ attendance</a:t>
                      </a:r>
                      <a:r>
                        <a:rPr lang="en-US" sz="1800" b="0" baseline="0" dirty="0" smtClean="0">
                          <a:effectLst/>
                        </a:rPr>
                        <a:t>/ cafeteria correction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Eliminate paper</a:t>
                      </a:r>
                      <a:r>
                        <a:rPr lang="en-US" sz="1800" baseline="0" dirty="0" smtClean="0">
                          <a:effectLst/>
                        </a:rPr>
                        <a:t> work and long processes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Faster Process helps in improve productivity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Add/Edit Personal Details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HR can have </a:t>
                      </a:r>
                      <a:r>
                        <a:rPr lang="en-US" sz="1800" kern="1200" dirty="0" smtClean="0">
                          <a:effectLst/>
                        </a:rPr>
                        <a:t>error-free and updated database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any time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Saves time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Employee Self Service Portal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47618"/>
              </p:ext>
            </p:extLst>
          </p:nvPr>
        </p:nvGraphicFramePr>
        <p:xfrm>
          <a:off x="457200" y="1270543"/>
          <a:ext cx="8153400" cy="350491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Virtual notice board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effectLst/>
                        </a:rPr>
                        <a:t>Update employees with the latest internal and external news and events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Easy to share</a:t>
                      </a:r>
                      <a:r>
                        <a:rPr lang="en-US" sz="1800" b="0" baseline="0" dirty="0" smtClean="0">
                          <a:effectLst/>
                        </a:rPr>
                        <a:t> information/news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Visitor pre-registration by host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effectLst/>
                        </a:rPr>
                        <a:t>Security and reception can use information to prepare a pass 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effectLst/>
                        </a:rPr>
                        <a:t>Give a professional impression of the organization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Reporting officer self service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effectLst/>
                        </a:rPr>
                        <a:t>Create and manage shift schedules, approve leaves, authorize attendance and overtime/comp-off hours 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Efficient team management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Employee Self Service Portal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ESS is Available on 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98932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894831"/>
              </p:ext>
            </p:extLst>
          </p:nvPr>
        </p:nvGraphicFramePr>
        <p:xfrm>
          <a:off x="457200" y="1270543"/>
          <a:ext cx="8153400" cy="320519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GPS based</a:t>
                      </a:r>
                      <a:r>
                        <a:rPr lang="en-US" sz="18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attendance marking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Easy to track field people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</a:t>
                      </a:r>
                      <a:r>
                        <a:rPr lang="en-US" sz="18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monitoring and planning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06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View leave,</a:t>
                      </a:r>
                      <a:r>
                        <a:rPr lang="en-US" sz="18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attendance</a:t>
                      </a:r>
                      <a:r>
                        <a:rPr lang="en-US" sz="18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shift and cafeteria details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Employee</a:t>
                      </a:r>
                      <a:r>
                        <a:rPr lang="en-US" sz="18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can have details as and when required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Improves employee’s time management and efficiency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Approve leave/tour, attendance and cafeteria correction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Manager gets a notification on his mobile whenever any of his members applies 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Faster response to exceptional situations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Add/Edit Personal Details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 can have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error-free and updated database </a:t>
                      </a: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any time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Saves time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5581" r="9957" b="26712"/>
          <a:stretch/>
        </p:blipFill>
        <p:spPr>
          <a:xfrm>
            <a:off x="7239000" y="5257800"/>
            <a:ext cx="1809750" cy="106939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COSEC Mobile Application </a:t>
            </a:r>
          </a:p>
        </p:txBody>
      </p:sp>
    </p:spTree>
    <p:extLst>
      <p:ext uri="{BB962C8B-B14F-4D97-AF65-F5344CB8AC3E}">
        <p14:creationId xmlns:p14="http://schemas.microsoft.com/office/powerpoint/2010/main" val="28260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2964543" y="1349514"/>
            <a:ext cx="3207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Access Control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87" t="16586" r="42468" b="9760"/>
          <a:stretch/>
        </p:blipFill>
        <p:spPr>
          <a:xfrm>
            <a:off x="3088530" y="2743199"/>
            <a:ext cx="2966937" cy="27581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44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38495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38400" y="5322142"/>
            <a:ext cx="5263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Data Transfer from Device to Server in </a:t>
            </a:r>
            <a:r>
              <a:rPr lang="en-US" b="1" i="0" dirty="0" smtClean="0"/>
              <a:t>&lt;1 Sec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 smtClean="0"/>
              <a:t>Auto Push </a:t>
            </a:r>
            <a:r>
              <a:rPr lang="en-US" i="0" dirty="0" smtClean="0"/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No Need to Download Manually 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Real Time Data Transfer to Server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9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771072" y="1564686"/>
            <a:ext cx="822052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Restrict Unauthorized Access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in Secured Area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User Access on </a:t>
            </a:r>
            <a:r>
              <a:rPr lang="en-US" sz="2400" i="0" dirty="0" smtClean="0">
                <a:latin typeface="Calibri"/>
              </a:rPr>
              <a:t>Advance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 Biometric Technology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Restrict User </a:t>
            </a:r>
            <a:r>
              <a:rPr lang="en-US" sz="2400" i="0" dirty="0" smtClean="0">
                <a:latin typeface="Calibri"/>
              </a:rPr>
              <a:t>Access based on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User, Zone and Time 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Require </a:t>
            </a:r>
            <a:r>
              <a:rPr lang="en-US" sz="2400" i="0" dirty="0" smtClean="0">
                <a:latin typeface="Calibri"/>
              </a:rPr>
              <a:t>Advance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 Access Control Features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Centralized Monitoring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and Control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Real-Time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Notifications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on Exception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Integrate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with Video Surveillance and other Devices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400" i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00100" y="520125"/>
            <a:ext cx="7581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Why to Choose Matrix </a:t>
            </a:r>
          </a:p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Access Control Solution?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771072" y="1564686"/>
            <a:ext cx="761092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6525" indent="-136525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Calibri"/>
              </a:rPr>
              <a:t>Still Rely on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Security Personal </a:t>
            </a:r>
            <a:r>
              <a:rPr lang="en-US" sz="2400" i="0" dirty="0" smtClean="0">
                <a:latin typeface="Calibri"/>
              </a:rPr>
              <a:t>for Organization Security </a:t>
            </a:r>
            <a:endParaRPr lang="en-US" sz="2400" i="0" dirty="0"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Using Traditional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RFID Card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Solution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Using Access Control with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Basic Features</a:t>
            </a:r>
          </a:p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  <a:latin typeface="Calibri"/>
              </a:rPr>
              <a:t>Taking </a:t>
            </a:r>
            <a:r>
              <a:rPr lang="en-US" sz="2400" i="0" dirty="0">
                <a:solidFill>
                  <a:srgbClr val="D68645"/>
                </a:solidFill>
                <a:latin typeface="Calibri"/>
              </a:rPr>
              <a:t>Actions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After the Incident 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Happens</a:t>
            </a:r>
          </a:p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Managing Devices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 from Separate Locations</a:t>
            </a:r>
            <a:endParaRPr lang="en-US" sz="2400" i="0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r>
              <a:rPr lang="en-US" sz="2400" i="0" dirty="0" smtClean="0">
                <a:latin typeface="Calibri"/>
              </a:rPr>
              <a:t>Want to </a:t>
            </a:r>
            <a:r>
              <a:rPr lang="en-US" sz="2400" i="0" dirty="0" smtClean="0">
                <a:solidFill>
                  <a:srgbClr val="D68645"/>
                </a:solidFill>
                <a:latin typeface="Calibri"/>
              </a:rPr>
              <a:t>Integrate Other Devices</a:t>
            </a:r>
          </a:p>
          <a:p>
            <a:pPr marL="342900" indent="-342900" eaLnBrk="1" hangingPunct="1">
              <a:lnSpc>
                <a:spcPct val="150000"/>
              </a:lnSpc>
              <a:buClr>
                <a:prstClr val="black"/>
              </a:buClr>
              <a:buFont typeface="Arial" pitchFamily="34" charset="0"/>
              <a:buChar char="•"/>
              <a:defRPr/>
            </a:pPr>
            <a:endParaRPr lang="en-US" sz="2400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00100" y="520125"/>
            <a:ext cx="7581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Access Control Solution</a:t>
            </a:r>
          </a:p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will Fit for your Organizations if You… 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185"/>
            <a:ext cx="9144000" cy="401563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Access Control Process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74328"/>
              </p:ext>
            </p:extLst>
          </p:nvPr>
        </p:nvGraphicFramePr>
        <p:xfrm>
          <a:off x="457200" y="1270543"/>
          <a:ext cx="8153400" cy="485274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User, time and zone based access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r>
                        <a:rPr lang="en-US" baseline="0" dirty="0" smtClean="0"/>
                        <a:t> access by deciding </a:t>
                      </a:r>
                      <a:r>
                        <a:rPr lang="en-US" sz="1800" kern="1200" dirty="0" smtClean="0">
                          <a:effectLst/>
                        </a:rPr>
                        <a:t>who, where and when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Facilitate limited access</a:t>
                      </a:r>
                      <a:endParaRPr lang="en-US" dirty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Create access zones by dividing organizations</a:t>
                      </a:r>
                      <a:r>
                        <a:rPr lang="en-US" b="0" baseline="0" dirty="0" smtClean="0"/>
                        <a:t> into </a:t>
                      </a:r>
                      <a:r>
                        <a:rPr lang="en-US" b="0" dirty="0" smtClean="0"/>
                        <a:t>departments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Employee of one department can be restricted from entering into another department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Stop employee roaming and</a:t>
                      </a:r>
                      <a:r>
                        <a:rPr lang="en-US" baseline="0" dirty="0" smtClean="0"/>
                        <a:t> leakages of information from department to department</a:t>
                      </a:r>
                      <a:endParaRPr lang="en-US" dirty="0"/>
                    </a:p>
                  </a:txBody>
                  <a:tcPr/>
                </a:tc>
              </a:tr>
              <a:tr h="697992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Guard Tour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Facilitates enforcing vigil patrol of security guards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Immediate action can be taken on notification</a:t>
                      </a:r>
                      <a:r>
                        <a:rPr lang="en-US" baseline="0" dirty="0" smtClean="0"/>
                        <a:t> or alarm for any deviation</a:t>
                      </a:r>
                      <a:endParaRPr lang="en-US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2-Person Rule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Allows entry when two persons from an authorized group jointly use their access rights within a specified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Higher security to sensitive areas</a:t>
                      </a:r>
                      <a:r>
                        <a:rPr lang="en-US" baseline="0" dirty="0" smtClean="0"/>
                        <a:t> like locker, server room, r&amp;d labs, etc.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Access Control Solution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5985"/>
              </p:ext>
            </p:extLst>
          </p:nvPr>
        </p:nvGraphicFramePr>
        <p:xfrm>
          <a:off x="457200" y="1270543"/>
          <a:ext cx="8153400" cy="485274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First-In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Give access to users after designated person enters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effectLst/>
                        </a:rPr>
                        <a:t>Ensure higher level of safety and security</a:t>
                      </a:r>
                      <a:endParaRPr lang="en-US" b="0" dirty="0" smtClean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Smart Card based 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User’s fingerprint and other information are stored on the smart card instead of the device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Facilitate </a:t>
                      </a:r>
                      <a:r>
                        <a:rPr lang="en-US" sz="1800" b="0" kern="1200" dirty="0" smtClean="0">
                          <a:effectLst/>
                        </a:rPr>
                        <a:t>large number of users more than capacity of device</a:t>
                      </a:r>
                      <a:endParaRPr lang="en-US" b="0" dirty="0" smtClean="0"/>
                    </a:p>
                  </a:txBody>
                  <a:tcPr/>
                </a:tc>
              </a:tr>
              <a:tr h="69799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Anti-Pass 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Second entry using the same card is allowed only after an exit is registered for every entry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Prevents a card holder from passing his card back to another person to gain unauthorized entry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Man Trap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Two or more doors are arranged in a sequence which regulates traffic or control dust and heat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Prevents any intruder from entering or escaping in a hurry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Access Control Solution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51334"/>
              </p:ext>
            </p:extLst>
          </p:nvPr>
        </p:nvGraphicFramePr>
        <p:xfrm>
          <a:off x="457200" y="1270543"/>
          <a:ext cx="8153400" cy="488641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Centralized Monitoring and Control</a:t>
                      </a:r>
                      <a:endParaRPr lang="en-US" sz="1800" b="0" i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Shows the current status of all the site controllers, door-controllers, alarms, In/Out</a:t>
                      </a:r>
                      <a:r>
                        <a:rPr lang="en-US" sz="1800" b="0" kern="1200" baseline="0" dirty="0" smtClean="0">
                          <a:effectLst/>
                        </a:rPr>
                        <a:t> </a:t>
                      </a:r>
                      <a:r>
                        <a:rPr lang="en-US" sz="1800" b="0" kern="1200" dirty="0" smtClean="0">
                          <a:effectLst/>
                        </a:rPr>
                        <a:t>ports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Live monitoring and control to check the system in real-time</a:t>
                      </a:r>
                      <a:endParaRPr lang="en-US" b="0" dirty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Configurable Input and Output Ports and Linking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Integration of other hardware</a:t>
                      </a:r>
                      <a:r>
                        <a:rPr lang="en-US" b="0" baseline="0" dirty="0" smtClean="0"/>
                        <a:t> for further applications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Higher safety and security</a:t>
                      </a:r>
                      <a:endParaRPr lang="en-US" b="0" dirty="0"/>
                    </a:p>
                  </a:txBody>
                  <a:tcPr/>
                </a:tc>
              </a:tr>
              <a:tr h="69799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Occupancy Control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Allows</a:t>
                      </a:r>
                      <a:r>
                        <a:rPr lang="en-US" b="0" baseline="0" dirty="0" smtClean="0"/>
                        <a:t> only defined number of people in zone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To limit the no. of people in areas like </a:t>
                      </a:r>
                      <a:r>
                        <a:rPr lang="en-US" sz="1800" b="0" kern="1200" dirty="0" smtClean="0">
                          <a:effectLst/>
                        </a:rPr>
                        <a:t>seminar halls, conference rooms and cafeterias 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Route based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Ensures user reach to  location in a particular sequence which is defined on his smart card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Prevents users to wander into</a:t>
                      </a:r>
                      <a:r>
                        <a:rPr lang="en-US" sz="1800" b="0" kern="1200" baseline="0" dirty="0" smtClean="0">
                          <a:effectLst/>
                        </a:rPr>
                        <a:t> premises </a:t>
                      </a:r>
                      <a:r>
                        <a:rPr lang="en-US" sz="1800" b="0" kern="1200" dirty="0" smtClean="0">
                          <a:effectLst/>
                        </a:rPr>
                        <a:t>intentionally or unknowingly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Access Control Solution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2344056" y="1349514"/>
            <a:ext cx="44522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Visitor Management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881" t="19396" r="35386" b="7192"/>
          <a:stretch/>
        </p:blipFill>
        <p:spPr>
          <a:xfrm>
            <a:off x="3088529" y="2757713"/>
            <a:ext cx="2966937" cy="27375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10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51"/>
            <a:ext cx="9144000" cy="3179298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Visitor </a:t>
            </a:r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Management Process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Visitor Management Solution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4791"/>
              </p:ext>
            </p:extLst>
          </p:nvPr>
        </p:nvGraphicFramePr>
        <p:xfrm>
          <a:off x="457200" y="1270543"/>
          <a:ext cx="8153400" cy="491052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Visitor pre-registration</a:t>
                      </a:r>
                      <a:endParaRPr lang="en-US" sz="1800" b="0" i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effectLst/>
                        </a:rPr>
                        <a:t>Faster check-in process of visitors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Saves precious time of everyone</a:t>
                      </a:r>
                      <a:endParaRPr lang="en-US" b="0" dirty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Visitor database</a:t>
                      </a:r>
                      <a:endParaRPr lang="en-US" sz="1800" b="0" i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Retrieve frequent visitors' details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Incident tracking, analysis and decision</a:t>
                      </a:r>
                      <a:r>
                        <a:rPr lang="en-US" sz="1800" b="0" kern="1200" baseline="0" dirty="0" smtClean="0">
                          <a:effectLst/>
                        </a:rPr>
                        <a:t> making</a:t>
                      </a:r>
                      <a:endParaRPr lang="en-US" b="0" dirty="0"/>
                    </a:p>
                  </a:txBody>
                  <a:tcPr/>
                </a:tc>
              </a:tr>
              <a:tr h="6979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Visitor access 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Enroll visitor’s fingerprint or RF card to permit access to selected areas only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Protection of valuable assets 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Customized visitor pass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Create either an e-pass with access rights or a paper pass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Creates professional image of an organization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Send an SMS or email notification to the visitor and host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effectLst/>
                        </a:rPr>
                        <a:t>Quick check-in process when he arrives at the security gate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Saves time and boost productivity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3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Visitor Management Solution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82396"/>
              </p:ext>
            </p:extLst>
          </p:nvPr>
        </p:nvGraphicFramePr>
        <p:xfrm>
          <a:off x="457200" y="1270543"/>
          <a:ext cx="8153400" cy="403639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Manage visitor using online portal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Paper-less visitor management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Reduces cost and improves productivity</a:t>
                      </a:r>
                      <a:endParaRPr lang="en-US" b="0" dirty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Frequent visitors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Pull up visitor information from the past records which eliminates the need for data re-entry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Boosts security person’s productivity</a:t>
                      </a:r>
                      <a:endParaRPr lang="en-US" b="0" dirty="0"/>
                    </a:p>
                  </a:txBody>
                  <a:tcPr/>
                </a:tc>
              </a:tr>
              <a:tr h="69799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Visitor dashboard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Quick overview of all the visitors in a graphical format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Faster access of visitor</a:t>
                      </a:r>
                      <a:r>
                        <a:rPr lang="en-US" b="0" baseline="0" dirty="0" smtClean="0"/>
                        <a:t> information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b="0" dirty="0" smtClean="0"/>
                        <a:t>Visitor reports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Reports in various file formats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For analysis and decision making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0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>
            <a:off x="3645572" y="3474270"/>
            <a:ext cx="385602" cy="516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97" y="4089088"/>
            <a:ext cx="481796" cy="97106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V="1">
            <a:off x="5354739" y="3059040"/>
            <a:ext cx="0" cy="1554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616070" y="3054944"/>
            <a:ext cx="0" cy="1097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23" y="1969564"/>
            <a:ext cx="8191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620939" y="2693280"/>
            <a:ext cx="16459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39" y="3599337"/>
            <a:ext cx="362305" cy="84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administrator\AppData\Local\Microsoft\Windows\Temporary Internet Files\Content.IE5\D359EIM5\MC900434845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9" y="175977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0" y="3426399"/>
            <a:ext cx="204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COSEC CENTRA Server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88339" y="2312280"/>
            <a:ext cx="1655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0" dirty="0" smtClean="0">
                <a:solidFill>
                  <a:prstClr val="black"/>
                </a:solidFill>
                <a:latin typeface="Calibri"/>
              </a:rPr>
              <a:t>Enrollment from Location 1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443657" y="2018500"/>
            <a:ext cx="437622" cy="130648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008" y="1370080"/>
            <a:ext cx="471131" cy="96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64539" y="4401276"/>
            <a:ext cx="150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Location 2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74135" y="5043674"/>
            <a:ext cx="150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Location X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13478" y="5035466"/>
            <a:ext cx="150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prstClr val="black"/>
                </a:solidFill>
                <a:latin typeface="Calibri"/>
              </a:rPr>
              <a:t>Location 3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Connector 30"/>
          <p:cNvCxnSpPr>
            <a:stCxn id="18" idx="1"/>
          </p:cNvCxnSpPr>
          <p:nvPr/>
        </p:nvCxnSpPr>
        <p:spPr>
          <a:xfrm flipH="1" flipV="1">
            <a:off x="5739658" y="2742750"/>
            <a:ext cx="2358281" cy="12772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1"/>
          </p:cNvCxnSpPr>
          <p:nvPr/>
        </p:nvCxnSpPr>
        <p:spPr>
          <a:xfrm flipH="1">
            <a:off x="5661948" y="1853700"/>
            <a:ext cx="2422060" cy="56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258611" y="3455280"/>
            <a:ext cx="7534" cy="365760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518405" y="3455280"/>
            <a:ext cx="7534" cy="365760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6345339" y="3226680"/>
            <a:ext cx="367635" cy="199719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133600" y="2600358"/>
            <a:ext cx="365986" cy="3469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41560" y="2805131"/>
            <a:ext cx="369828" cy="0"/>
          </a:xfrm>
          <a:prstGeom prst="line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/>
          <p:cNvSpPr/>
          <p:nvPr/>
        </p:nvSpPr>
        <p:spPr>
          <a:xfrm>
            <a:off x="2966112" y="1814531"/>
            <a:ext cx="2873992" cy="157165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0" dirty="0" smtClean="0">
                <a:solidFill>
                  <a:sysClr val="windowText" lastClr="000000"/>
                </a:solidFill>
              </a:rPr>
              <a:t>LAN/WAN/3G</a:t>
            </a:r>
            <a:endParaRPr lang="en-US" sz="2200" i="0" dirty="0">
              <a:solidFill>
                <a:sysClr val="windowText" lastClr="000000"/>
              </a:solidFill>
            </a:endParaRPr>
          </a:p>
        </p:txBody>
      </p:sp>
      <p:pic>
        <p:nvPicPr>
          <p:cNvPr id="40" name="Picture 2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10" y="4159746"/>
            <a:ext cx="397101" cy="8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4149452">
            <a:off x="6383078" y="1422334"/>
            <a:ext cx="446539" cy="598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2362200" y="5629870"/>
            <a:ext cx="4897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Distribution from COSEC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No Need to Enroll Again on other Locations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>
            <a:off x="5419692" y="3361092"/>
            <a:ext cx="385602" cy="51643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18021358">
            <a:off x="6709096" y="2771610"/>
            <a:ext cx="385602" cy="51643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5400000">
            <a:off x="2119644" y="1916281"/>
            <a:ext cx="446539" cy="598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5400000">
            <a:off x="2118841" y="2863895"/>
            <a:ext cx="446539" cy="598044"/>
          </a:xfrm>
          <a:prstGeom prst="rect">
            <a:avLst/>
          </a:prstGeom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i="0" dirty="0">
                <a:solidFill>
                  <a:prstClr val="black"/>
                </a:solidFill>
                <a:latin typeface="Calibri"/>
              </a:rPr>
              <a:t>Automatic Fingerprint/Palm Template Distribution</a:t>
            </a:r>
          </a:p>
        </p:txBody>
      </p:sp>
    </p:spTree>
    <p:extLst>
      <p:ext uri="{BB962C8B-B14F-4D97-AF65-F5344CB8AC3E}">
        <p14:creationId xmlns:p14="http://schemas.microsoft.com/office/powerpoint/2010/main" val="27690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995714" y="1349514"/>
            <a:ext cx="51235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Cafeteria Management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451" t="19270" r="32528" b="8855"/>
          <a:stretch/>
        </p:blipFill>
        <p:spPr>
          <a:xfrm>
            <a:off x="3088528" y="2757713"/>
            <a:ext cx="2967445" cy="27375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711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573"/>
            <a:ext cx="9144000" cy="3176854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Cafeteria </a:t>
            </a:r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Management Process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Cafeteria Management </a:t>
            </a:r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Solution 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784645"/>
              </p:ext>
            </p:extLst>
          </p:nvPr>
        </p:nvGraphicFramePr>
        <p:xfrm>
          <a:off x="457200" y="1270543"/>
          <a:ext cx="8153400" cy="500210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Create items</a:t>
                      </a:r>
                      <a:r>
                        <a:rPr lang="en-US" b="0" baseline="0" dirty="0" smtClean="0"/>
                        <a:t> and </a:t>
                      </a:r>
                      <a:r>
                        <a:rPr lang="en-US" b="0" dirty="0" smtClean="0"/>
                        <a:t>menu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Create up to 255 items</a:t>
                      </a:r>
                      <a:r>
                        <a:rPr lang="en-US" sz="1800" b="0" kern="1200" baseline="0" dirty="0" smtClean="0">
                          <a:effectLst/>
                        </a:rPr>
                        <a:t> and 9 different menus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Efficient cafeteria management</a:t>
                      </a:r>
                      <a:endParaRPr lang="en-US" b="0" dirty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Menu schedule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Schedule and display  different</a:t>
                      </a:r>
                      <a:r>
                        <a:rPr lang="en-US" sz="1800" b="0" kern="1200" baseline="0" dirty="0" smtClean="0">
                          <a:effectLst/>
                        </a:rPr>
                        <a:t> </a:t>
                      </a:r>
                      <a:r>
                        <a:rPr lang="en-US" sz="1800" b="0" kern="1200" dirty="0" smtClean="0">
                          <a:effectLst/>
                        </a:rPr>
                        <a:t>menus for specific dates, days and time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Easy to order </a:t>
                      </a:r>
                      <a:r>
                        <a:rPr lang="en-US" b="0" baseline="0" dirty="0" smtClean="0"/>
                        <a:t>from menu on display</a:t>
                      </a:r>
                      <a:endParaRPr lang="en-US" b="0" dirty="0"/>
                    </a:p>
                  </a:txBody>
                  <a:tcPr/>
                </a:tc>
              </a:tr>
              <a:tr h="69799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Prepaid and postpaid user accounts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Cashless transactions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Accuracy and speed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Blocked</a:t>
                      </a:r>
                      <a:r>
                        <a:rPr lang="en-US" b="0" baseline="0" dirty="0" smtClean="0"/>
                        <a:t> users when </a:t>
                      </a:r>
                      <a:r>
                        <a:rPr lang="en-US" sz="1800" b="0" kern="1200" dirty="0" smtClean="0">
                          <a:effectLst/>
                        </a:rPr>
                        <a:t>consumption has exceeded their pre-fixed limits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/>
                        <a:t>Auto watch on users 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Accurate calculation</a:t>
                      </a:r>
                      <a:r>
                        <a:rPr lang="en-US" b="0" baseline="0" dirty="0" smtClean="0"/>
                        <a:t> of consumption</a:t>
                      </a:r>
                      <a:endParaRPr lang="en-US" b="0" dirty="0"/>
                    </a:p>
                  </a:txBody>
                  <a:tcPr/>
                </a:tc>
              </a:tr>
              <a:tr h="646684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Printer connectivity to generate food bill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Receipt for each user with transaction detail like items, rate and quantity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Faster bill payment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9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latin typeface="Calibri" pitchFamily="34" charset="0"/>
                <a:cs typeface="Calibri" pitchFamily="34" charset="0"/>
              </a:rPr>
              <a:t>Cafeteria Management </a:t>
            </a:r>
            <a:r>
              <a:rPr lang="en-US" sz="3200" i="0" dirty="0" smtClean="0">
                <a:latin typeface="Calibri" pitchFamily="34" charset="0"/>
                <a:cs typeface="Calibri" pitchFamily="34" charset="0"/>
              </a:rPr>
              <a:t>Solution </a:t>
            </a:r>
            <a:endParaRPr lang="en-US" sz="3200" i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861261"/>
              </p:ext>
            </p:extLst>
          </p:nvPr>
        </p:nvGraphicFramePr>
        <p:xfrm>
          <a:off x="457200" y="1270543"/>
          <a:ext cx="8153400" cy="220098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Export data to 3</a:t>
                      </a:r>
                      <a:r>
                        <a:rPr lang="en-US" b="0" baseline="30000" dirty="0" smtClean="0"/>
                        <a:t>rd</a:t>
                      </a:r>
                      <a:r>
                        <a:rPr lang="en-US" b="0" dirty="0" smtClean="0"/>
                        <a:t> party  payroll and billing software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Avoids</a:t>
                      </a:r>
                      <a:r>
                        <a:rPr lang="en-US" sz="1800" b="0" kern="1200" baseline="0" dirty="0" smtClean="0">
                          <a:effectLst/>
                        </a:rPr>
                        <a:t> </a:t>
                      </a:r>
                      <a:r>
                        <a:rPr lang="en-US" sz="1800" b="0" kern="1200" dirty="0" smtClean="0">
                          <a:effectLst/>
                        </a:rPr>
                        <a:t>need for manual data entry or data transfer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Saves time and eliminate possibility of human errors and manipulation</a:t>
                      </a:r>
                      <a:endParaRPr lang="en-US" b="0" dirty="0"/>
                    </a:p>
                  </a:txBody>
                  <a:tcPr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Informative Reports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Item tracking to prevent wastage of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Better food planning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6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904" t="16927" r="3294" b="10417"/>
          <a:stretch/>
        </p:blipFill>
        <p:spPr>
          <a:xfrm>
            <a:off x="3088527" y="2757713"/>
            <a:ext cx="3002497" cy="27375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1233714" y="1349514"/>
            <a:ext cx="6691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Contract Workers Management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7884"/>
            <a:ext cx="655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Contract Workers Management (CWM) Process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674"/>
            <a:ext cx="9144000" cy="31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CWM </a:t>
            </a:r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Solution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128881"/>
              </p:ext>
            </p:extLst>
          </p:nvPr>
        </p:nvGraphicFramePr>
        <p:xfrm>
          <a:off x="457200" y="1270543"/>
          <a:ext cx="8153400" cy="413152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Creating work orders and assign</a:t>
                      </a:r>
                      <a:r>
                        <a:rPr lang="en-US" sz="1800" b="0" kern="1200" baseline="0" dirty="0" smtClean="0">
                          <a:effectLst/>
                        </a:rPr>
                        <a:t> them</a:t>
                      </a:r>
                      <a:r>
                        <a:rPr lang="en-US" sz="1800" b="0" kern="1200" dirty="0" smtClean="0">
                          <a:effectLst/>
                        </a:rPr>
                        <a:t> to</a:t>
                      </a:r>
                      <a:r>
                        <a:rPr lang="en-US" sz="1800" b="0" kern="1200" baseline="0" dirty="0" smtClean="0">
                          <a:effectLst/>
                        </a:rPr>
                        <a:t> </a:t>
                      </a:r>
                      <a:r>
                        <a:rPr lang="en-US" sz="1800" b="0" kern="1200" dirty="0" smtClean="0">
                          <a:effectLst/>
                        </a:rPr>
                        <a:t>contractors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Tracking Work Orders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Control Project Progress and Cost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Biometric and RF card based devices for attendance marking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Automated, Foolproof Attendance Capturing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Increase in Productivity and </a:t>
                      </a:r>
                      <a:r>
                        <a:rPr lang="en-US" sz="1800" b="0" dirty="0" smtClean="0">
                          <a:effectLst/>
                        </a:rPr>
                        <a:t>Minimize</a:t>
                      </a:r>
                      <a:r>
                        <a:rPr lang="en-US" sz="1800" b="0" baseline="0" dirty="0" smtClean="0">
                          <a:effectLst/>
                        </a:rPr>
                        <a:t> </a:t>
                      </a:r>
                      <a:r>
                        <a:rPr lang="en-US" sz="1800" b="0" dirty="0" smtClean="0">
                          <a:effectLst/>
                        </a:rPr>
                        <a:t>Overpayment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Flexible Time-Attendance Policies, Shifts, Overtime Policies</a:t>
                      </a: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Meets Disparate Needs of Different Functions, Locations</a:t>
                      </a:r>
                      <a:r>
                        <a:rPr lang="en-US" sz="1800" b="0" baseline="0" dirty="0" smtClean="0">
                          <a:effectLst/>
                        </a:rPr>
                        <a:t> </a:t>
                      </a:r>
                      <a:r>
                        <a:rPr lang="en-US" sz="1800" b="0" dirty="0" smtClean="0">
                          <a:effectLst/>
                        </a:rPr>
                        <a:t>and Individuals</a:t>
                      </a:r>
                      <a:endParaRPr lang="en-US" sz="1800" b="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Faster time-attendance management helps in improve the productivity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Web based Contractor Portal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effectLst/>
                        </a:rPr>
                        <a:t>Update work order status, create new worker profile, report generation by contractors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Save time, Better Planning of Workers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4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CWM </a:t>
            </a:r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Solution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183318"/>
              </p:ext>
            </p:extLst>
          </p:nvPr>
        </p:nvGraphicFramePr>
        <p:xfrm>
          <a:off x="457200" y="1270543"/>
          <a:ext cx="8153400" cy="48233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Access control for workers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Prevents workers from entering unassigned areas and routes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Enhance security of the organization 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Reports and charts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 smtClean="0">
                          <a:effectLst/>
                        </a:rPr>
                        <a:t>Export reports to various file formats like</a:t>
                      </a:r>
                      <a:r>
                        <a:rPr lang="en-US" sz="1800" b="0" kern="1200" baseline="0" dirty="0" smtClean="0">
                          <a:effectLst/>
                        </a:rPr>
                        <a:t> </a:t>
                      </a:r>
                      <a:r>
                        <a:rPr lang="en-US" sz="1800" b="0" kern="1200" dirty="0" smtClean="0">
                          <a:effectLst/>
                        </a:rPr>
                        <a:t>PDF, Excel, Word, RTF, CSV and TXT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Easy interpretation and decision making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E-mail and SMS notifications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 smtClean="0">
                          <a:effectLst/>
                        </a:rPr>
                        <a:t>Notifications</a:t>
                      </a:r>
                      <a:r>
                        <a:rPr lang="en-US" sz="1800" b="0" kern="1200" baseline="0" dirty="0" smtClean="0">
                          <a:effectLst/>
                        </a:rPr>
                        <a:t> on </a:t>
                      </a:r>
                      <a:r>
                        <a:rPr lang="en-US" sz="1800" b="0" kern="1200" dirty="0" smtClean="0">
                          <a:effectLst/>
                        </a:rPr>
                        <a:t>worker assignment, worker approval, worker entry/ exit, missing in/out punch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Faster response to exceptional situations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Integration with 3</a:t>
                      </a:r>
                      <a:r>
                        <a:rPr lang="en-US" sz="1800" b="0" baseline="30000" dirty="0" smtClean="0">
                          <a:effectLst/>
                        </a:rPr>
                        <a:t>rd</a:t>
                      </a:r>
                      <a:r>
                        <a:rPr lang="en-US" sz="1800" b="0" dirty="0" smtClean="0">
                          <a:effectLst/>
                        </a:rPr>
                        <a:t> party applications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 smtClean="0">
                          <a:effectLst/>
                        </a:rPr>
                        <a:t>Database-database transfer, API and customized export templates integration</a:t>
                      </a:r>
                      <a:r>
                        <a:rPr lang="en-US" sz="1800" b="0" kern="1200" baseline="0" dirty="0" smtClean="0">
                          <a:effectLst/>
                        </a:rPr>
                        <a:t> methods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Seamless organization for better speed and control which </a:t>
                      </a:r>
                      <a:r>
                        <a:rPr lang="en-US" sz="1800" b="0" kern="1200" dirty="0" smtClean="0">
                          <a:effectLst/>
                        </a:rPr>
                        <a:t>prevents data-entry errors and saves time</a:t>
                      </a:r>
                    </a:p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3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2376714" y="1349514"/>
            <a:ext cx="4405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Roster Management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91" t="16927" r="50146" b="10417"/>
          <a:stretch/>
        </p:blipFill>
        <p:spPr>
          <a:xfrm>
            <a:off x="3088528" y="2757713"/>
            <a:ext cx="2973062" cy="27375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99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7884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Roster Management Process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918"/>
            <a:ext cx="9144000" cy="4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/>
          <p:cNvSpPr/>
          <p:nvPr/>
        </p:nvSpPr>
        <p:spPr>
          <a:xfrm>
            <a:off x="686885" y="3468246"/>
            <a:ext cx="2291688" cy="136128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0" dirty="0" smtClean="0">
                <a:solidFill>
                  <a:sysClr val="windowText" lastClr="000000"/>
                </a:solidFill>
              </a:rPr>
              <a:t>LAN/WAN/3G</a:t>
            </a:r>
            <a:endParaRPr lang="en-US" sz="2200" i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4774" y="472264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prstClr val="black"/>
                </a:solidFill>
                <a:latin typeface="Calibri"/>
              </a:rPr>
              <a:t>COSEC CENTRA Server</a:t>
            </a:r>
            <a:endParaRPr lang="en-US" sz="2000" i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65351" y="4013066"/>
            <a:ext cx="1795425" cy="702611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51703" y="2387624"/>
            <a:ext cx="1171888" cy="1051608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9073162">
            <a:off x="5436054" y="2644683"/>
            <a:ext cx="127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prstClr val="black"/>
                </a:solidFill>
                <a:latin typeface="Calibri"/>
              </a:rPr>
              <a:t>Email</a:t>
            </a:r>
          </a:p>
        </p:txBody>
      </p:sp>
      <p:pic>
        <p:nvPicPr>
          <p:cNvPr id="4098" name="Picture 2" descr="C:\Users\administrator\AppData\Local\Microsoft\Windows\Temporary Internet Files\Content.IE5\D359EIM5\MC90043484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12852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860550" y="2413024"/>
            <a:ext cx="0" cy="11472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971800" y="4081420"/>
            <a:ext cx="15544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61122" y="3701227"/>
            <a:ext cx="9920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prstClr val="black"/>
                </a:solidFill>
                <a:latin typeface="Calibri"/>
              </a:rPr>
              <a:t>Events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8202" y="3607795"/>
            <a:ext cx="2019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‘Out Punch is Missing’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91318" y="1811737"/>
            <a:ext cx="2136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‘Your Tour is Approved’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5983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/>
              </a:rPr>
              <a:t>Real Time Notification</a:t>
            </a:r>
            <a:endParaRPr lang="en-US" sz="2800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2200" y="5629870"/>
            <a:ext cx="6103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SMS and Email Notification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To User or Reporting Officer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/>
              <a:t>For Attendance, Leave and Access Related Notification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60" y="4013066"/>
            <a:ext cx="1287302" cy="1287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1" b="19329"/>
          <a:stretch/>
        </p:blipFill>
        <p:spPr>
          <a:xfrm>
            <a:off x="6948739" y="1592591"/>
            <a:ext cx="1871485" cy="11719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337212">
            <a:off x="6209705" y="4002534"/>
            <a:ext cx="688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prstClr val="black"/>
                </a:solidFill>
                <a:latin typeface="Calibri"/>
              </a:rPr>
              <a:t>SMS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32" y="1239997"/>
            <a:ext cx="1428393" cy="1673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89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Roster Management Solution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971038"/>
              </p:ext>
            </p:extLst>
          </p:nvPr>
        </p:nvGraphicFramePr>
        <p:xfrm>
          <a:off x="457200" y="1270543"/>
          <a:ext cx="8153400" cy="479421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0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effectLst/>
                        </a:rPr>
                        <a:t>Employee profile creation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Manager can pull out this detail and get a report anytime from anywhere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effectLst/>
                        </a:rPr>
                        <a:t>Eliminate multiple spreadsheets and related confusions and chaos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99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Define attendance</a:t>
                      </a:r>
                      <a:r>
                        <a:rPr lang="en-US" sz="1800" b="0" baseline="0" dirty="0" smtClean="0">
                          <a:effectLst/>
                        </a:rPr>
                        <a:t> policies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Accurate attendance data</a:t>
                      </a:r>
                      <a:r>
                        <a:rPr lang="en-US" sz="1800" b="0" baseline="0" dirty="0" smtClean="0">
                          <a:effectLst/>
                        </a:rPr>
                        <a:t> at central place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Increase in productivity, discipline and morale</a:t>
                      </a: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Auto roster creation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Generates a roster based on the schedule and forecast configured 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Proper visibility of workload, availability and options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ESS access to users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Employees and managers both can view and update the details like attendance, shift,</a:t>
                      </a:r>
                      <a:r>
                        <a:rPr lang="en-US" b="0" baseline="0" dirty="0" smtClean="0"/>
                        <a:t> leave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Better planning and control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Notifications via SMS and E-mail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Notifications to employees on various events</a:t>
                      </a:r>
                      <a:r>
                        <a:rPr lang="en-US" sz="1800" b="0" kern="1200" baseline="0" dirty="0" smtClean="0">
                          <a:effectLst/>
                        </a:rPr>
                        <a:t> and reminders for shifts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Helps in reducing communication gaps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5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38200" y="518459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Roster Management Solution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877398"/>
              </p:ext>
            </p:extLst>
          </p:nvPr>
        </p:nvGraphicFramePr>
        <p:xfrm>
          <a:off x="457200" y="1270543"/>
          <a:ext cx="8153400" cy="434093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17800"/>
                <a:gridCol w="2717800"/>
                <a:gridCol w="2717800"/>
              </a:tblGrid>
              <a:tr h="405857"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Features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Advantages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Benefits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Shift pattern and shift matrix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Multiple</a:t>
                      </a:r>
                      <a:r>
                        <a:rPr lang="en-US" b="0" baseline="0" dirty="0" smtClean="0"/>
                        <a:t> shift and shift patterns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Saves manager’s time from routine work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073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Multi-week forecasting and budgeting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Helps managers in forecasting employee requirements and the cost 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Better</a:t>
                      </a:r>
                      <a:r>
                        <a:rPr lang="en-US" sz="1800" b="0" baseline="0" dirty="0" smtClean="0">
                          <a:effectLst/>
                        </a:rPr>
                        <a:t> planning of project and </a:t>
                      </a:r>
                      <a:r>
                        <a:rPr lang="en-US" sz="1800" b="0" dirty="0" smtClean="0">
                          <a:effectLst/>
                        </a:rPr>
                        <a:t>cost </a:t>
                      </a:r>
                      <a:r>
                        <a:rPr lang="en-US" sz="1800" b="0" baseline="0" dirty="0" smtClean="0">
                          <a:effectLst/>
                        </a:rPr>
                        <a:t>c</a:t>
                      </a:r>
                      <a:r>
                        <a:rPr lang="en-US" sz="1800" b="0" dirty="0" smtClean="0">
                          <a:effectLst/>
                        </a:rPr>
                        <a:t>ontrol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7992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Workforce analysis reports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Exclusive range of reports by applying various filters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Easy interpretation and decision making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Integration with 3</a:t>
                      </a:r>
                      <a:r>
                        <a:rPr lang="en-US" sz="1800" b="0" baseline="30000" dirty="0" smtClean="0">
                          <a:effectLst/>
                        </a:rPr>
                        <a:t>rd</a:t>
                      </a:r>
                      <a:r>
                        <a:rPr lang="en-US" sz="1800" b="0" dirty="0" smtClean="0">
                          <a:effectLst/>
                        </a:rPr>
                        <a:t> party applications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effectLst/>
                        </a:rPr>
                        <a:t>Save a lot of time and prevent errors by eliminating manual data entry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Seamless organization for better speed and control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66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Shift pattern and shift matrix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Multiple</a:t>
                      </a:r>
                      <a:r>
                        <a:rPr lang="en-US" b="0" baseline="0" dirty="0" smtClean="0"/>
                        <a:t> shift and shift patterns</a:t>
                      </a:r>
                      <a:endParaRPr lang="en-US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Saves manager’s time from routine work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5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2278743" y="3048000"/>
            <a:ext cx="45865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Customer Case Study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668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@ Adani Enterprises Ltd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1295400"/>
            <a:ext cx="4267200" cy="16002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Time-Attendance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Workers Management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Visitor Management Solution</a:t>
            </a:r>
          </a:p>
          <a:p>
            <a:endParaRPr lang="en-US" i="0" dirty="0" smtClean="0">
              <a:solidFill>
                <a:schemeClr val="tx1"/>
              </a:solidFill>
            </a:endParaRPr>
          </a:p>
          <a:p>
            <a:endParaRPr lang="en-US" b="1" i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1295400"/>
            <a:ext cx="4267200" cy="16002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Technology: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Biometric Fingerprint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Smart Card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Wireless Connectivity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3113166"/>
            <a:ext cx="4267200" cy="1458834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Matrix Offering: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Devices: 1200+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Users: 30,000+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Locations: India and Indonesia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3113166"/>
            <a:ext cx="4267200" cy="3135234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Solutions Offered: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Real-Time Monitoring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Integration with 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SMS and Email Notification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Integration with Boom-Barrier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Integration with Card Printing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Centralized Data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Route based 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Smart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Network Interface Failover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4789566"/>
            <a:ext cx="4267200" cy="1458834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Benefits: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Fool-Proof Security in Sensitive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Proactive 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Error Free Attendance Data</a:t>
            </a:r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668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</a:t>
            </a:r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@ Sri Ram Finance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1295400"/>
            <a:ext cx="4267200" cy="10668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Time-Attendance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Employee Self Service Portal</a:t>
            </a:r>
            <a:endParaRPr lang="en-US" i="0" dirty="0" smtClean="0">
              <a:solidFill>
                <a:schemeClr val="tx1"/>
              </a:solidFill>
            </a:endParaRPr>
          </a:p>
          <a:p>
            <a:endParaRPr lang="en-US" i="0" dirty="0" smtClean="0">
              <a:solidFill>
                <a:schemeClr val="tx1"/>
              </a:solidFill>
            </a:endParaRPr>
          </a:p>
          <a:p>
            <a:endParaRPr lang="en-US" b="1" i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1295400"/>
            <a:ext cx="4267200" cy="10668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Technology: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Biometric </a:t>
            </a:r>
            <a:r>
              <a:rPr lang="en-US" i="0" dirty="0" smtClean="0">
                <a:solidFill>
                  <a:schemeClr val="tx1"/>
                </a:solidFill>
              </a:rPr>
              <a:t>Fingerprint based Devices</a:t>
            </a:r>
            <a:endParaRPr lang="en-US" i="0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2579766"/>
            <a:ext cx="4267200" cy="1763634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Matrix Offering: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Devices: </a:t>
            </a:r>
            <a:r>
              <a:rPr lang="en-US" i="0" dirty="0" smtClean="0">
                <a:solidFill>
                  <a:schemeClr val="tx1"/>
                </a:solidFill>
              </a:rPr>
              <a:t>7</a:t>
            </a:r>
            <a:r>
              <a:rPr lang="en-US" i="0" dirty="0" smtClean="0">
                <a:solidFill>
                  <a:schemeClr val="tx1"/>
                </a:solidFill>
              </a:rPr>
              <a:t>00</a:t>
            </a:r>
            <a:r>
              <a:rPr lang="en-US" i="0" dirty="0" smtClean="0">
                <a:solidFill>
                  <a:schemeClr val="tx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Users: </a:t>
            </a:r>
            <a:r>
              <a:rPr lang="en-US" i="0" dirty="0" smtClean="0">
                <a:solidFill>
                  <a:schemeClr val="tx1"/>
                </a:solidFill>
              </a:rPr>
              <a:t>18</a:t>
            </a:r>
            <a:r>
              <a:rPr lang="en-US" i="0" dirty="0" smtClean="0">
                <a:solidFill>
                  <a:schemeClr val="tx1"/>
                </a:solidFill>
              </a:rPr>
              <a:t>,000</a:t>
            </a:r>
            <a:r>
              <a:rPr lang="en-US" i="0" dirty="0" smtClean="0">
                <a:solidFill>
                  <a:schemeClr val="tx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Location: Across India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2579766"/>
            <a:ext cx="4267200" cy="1763634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Solutions Offered: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Centralized Attendance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Real-Time </a:t>
            </a:r>
            <a:r>
              <a:rPr lang="en-US" i="0" dirty="0">
                <a:solidFill>
                  <a:schemeClr val="tx1"/>
                </a:solidFill>
              </a:rPr>
              <a:t>Attendance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Integration with Payroll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Door Offline Notification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Attendance for Field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560966"/>
            <a:ext cx="8686800" cy="1286841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Benefits: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Error Free Attendance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</a:rPr>
              <a:t>Timely Salary </a:t>
            </a:r>
            <a:r>
              <a:rPr lang="en-US" i="0" dirty="0" smtClean="0">
                <a:solidFill>
                  <a:schemeClr val="tx1"/>
                </a:solidFill>
              </a:rPr>
              <a:t>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Centralized Attendance Management</a:t>
            </a:r>
            <a:endParaRPr lang="en-US" i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2117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COSEC </a:t>
            </a:r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@ </a:t>
            </a:r>
            <a:r>
              <a:rPr lang="en-US" sz="3200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Aujan</a:t>
            </a:r>
            <a:r>
              <a:rPr lang="en-US" sz="320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Industries Co 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1295400"/>
            <a:ext cx="4267200" cy="12192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Time-Attendance 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Access Control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Employee Self Service Portal</a:t>
            </a:r>
            <a:endParaRPr lang="en-US" i="0" dirty="0" smtClean="0">
              <a:solidFill>
                <a:schemeClr val="tx1"/>
              </a:solidFill>
            </a:endParaRPr>
          </a:p>
          <a:p>
            <a:endParaRPr lang="en-US" i="0" dirty="0" smtClean="0">
              <a:solidFill>
                <a:schemeClr val="tx1"/>
              </a:solidFill>
            </a:endParaRPr>
          </a:p>
          <a:p>
            <a:endParaRPr lang="en-US" b="1" i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1295400"/>
            <a:ext cx="4267200" cy="12192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Technology: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Biometric </a:t>
            </a:r>
            <a:r>
              <a:rPr lang="en-US" i="0" dirty="0" smtClean="0">
                <a:solidFill>
                  <a:schemeClr val="tx1"/>
                </a:solidFill>
              </a:rPr>
              <a:t>Palm Vein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RFID Smart Card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Wireless Connectivity </a:t>
            </a:r>
            <a:endParaRPr lang="en-US" i="0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2667000"/>
            <a:ext cx="4267200" cy="22860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Matrix Offering: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Devices: </a:t>
            </a:r>
            <a:r>
              <a:rPr lang="en-US" i="0" dirty="0" smtClean="0">
                <a:solidFill>
                  <a:schemeClr val="tx1"/>
                </a:solidFill>
              </a:rPr>
              <a:t>20</a:t>
            </a:r>
            <a:r>
              <a:rPr lang="en-US" i="0" dirty="0" smtClean="0">
                <a:solidFill>
                  <a:schemeClr val="tx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Users: </a:t>
            </a:r>
            <a:r>
              <a:rPr lang="en-US" i="0" dirty="0" smtClean="0">
                <a:solidFill>
                  <a:schemeClr val="tx1"/>
                </a:solidFill>
              </a:rPr>
              <a:t>500</a:t>
            </a:r>
            <a:r>
              <a:rPr lang="en-US" i="0" dirty="0" smtClean="0">
                <a:solidFill>
                  <a:schemeClr val="tx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Locations: KSA (HO and Factory) and Dubai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2667000"/>
            <a:ext cx="4267200" cy="2286000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Solutions Offered: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Accurate Overtime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Centralized Attendance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Integration with Turnstile in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Accurate Attendance Data for Salary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Automatic Report Scheduler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Employee-wise Portal for 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Fast and Accurate Palm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5113959"/>
            <a:ext cx="8686800" cy="1286841"/>
          </a:xfrm>
          <a:prstGeom prst="rect">
            <a:avLst/>
          </a:prstGeom>
          <a:noFill/>
          <a:ln>
            <a:solidFill>
              <a:srgbClr val="D68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i="0" dirty="0" smtClean="0">
                <a:solidFill>
                  <a:schemeClr val="tx1"/>
                </a:solidFill>
              </a:rPr>
              <a:t>Benefits:</a:t>
            </a:r>
            <a:endParaRPr lang="en-US" b="1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Restrict unauthorized Access in Manufacturing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Error Free Attendance Data for Salary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chemeClr val="tx1"/>
                </a:solidFill>
              </a:rPr>
              <a:t>Accurate Overtime Payment </a:t>
            </a:r>
          </a:p>
        </p:txBody>
      </p:sp>
    </p:spTree>
    <p:extLst>
      <p:ext uri="{BB962C8B-B14F-4D97-AF65-F5344CB8AC3E}">
        <p14:creationId xmlns:p14="http://schemas.microsoft.com/office/powerpoint/2010/main" val="147810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 flipH="1">
            <a:off x="809172" y="3048000"/>
            <a:ext cx="7734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About Matrix</a:t>
            </a:r>
            <a:endParaRPr lang="en-US" sz="40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22525" y="1371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7875" y="1241425"/>
            <a:ext cx="584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75" indent="-342900" eaLnBrk="0" hangingPunct="0">
              <a:defRPr sz="2000" i="1">
                <a:solidFill>
                  <a:schemeClr val="tx1"/>
                </a:solidFill>
                <a:latin typeface="Arial Narrow" pitchFamily="34" charset="0"/>
              </a:defRPr>
            </a:lvl1pPr>
            <a:lvl2pPr marL="1139825" indent="-342900" eaLnBrk="0" hangingPunct="0">
              <a:defRPr sz="2000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Established in 1994</a:t>
            </a: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250</a:t>
            </a: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 </a:t>
            </a:r>
            <a:r>
              <a:rPr lang="en-US" sz="2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Security and Telecom </a:t>
            </a: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Products</a:t>
            </a: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500+ Channel Partners</a:t>
            </a: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350,000</a:t>
            </a: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 Satisfied Customers</a:t>
            </a: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r>
              <a:rPr lang="en-US" sz="2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</a:t>
            </a: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 </a:t>
            </a:r>
            <a:r>
              <a:rPr lang="en-US" sz="2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Countries Reach</a:t>
            </a:r>
            <a:endParaRPr lang="en-US" sz="2400" i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700+ Man-years of R&amp;D Experience</a:t>
            </a: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ISO 9001-2008 </a:t>
            </a: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Certified</a:t>
            </a:r>
          </a:p>
          <a:p>
            <a:pPr marL="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Global Quality Certifications</a:t>
            </a: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972175" y="5553075"/>
            <a:ext cx="2273300" cy="731838"/>
            <a:chOff x="5791200" y="1249557"/>
            <a:chExt cx="3377291" cy="1097281"/>
          </a:xfrm>
        </p:grpSpPr>
        <p:pic>
          <p:nvPicPr>
            <p:cNvPr id="7" name="Picture 12" descr="C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5913" r="16667" b="17223"/>
            <a:stretch>
              <a:fillRect/>
            </a:stretch>
          </p:blipFill>
          <p:spPr bwMode="auto">
            <a:xfrm>
              <a:off x="6629400" y="1569895"/>
              <a:ext cx="80169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1569895"/>
              <a:ext cx="502583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353" t="-43652" r="-8005" b="-23126"/>
            <a:stretch>
              <a:fillRect/>
            </a:stretch>
          </p:blipFill>
          <p:spPr bwMode="auto">
            <a:xfrm>
              <a:off x="8122582" y="1249557"/>
              <a:ext cx="1045909" cy="109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569895"/>
              <a:ext cx="654402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98603" y="493059"/>
            <a:ext cx="6668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i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About Matrix</a:t>
            </a:r>
            <a:endParaRPr lang="en-US" sz="3200" i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3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758" cy="684602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81000" y="5486400"/>
            <a:ext cx="3505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b="1" i="0" dirty="0" smtClean="0">
                <a:solidFill>
                  <a:prstClr val="black"/>
                </a:solidFill>
              </a:rPr>
              <a:t>CORPORATE OFFICE</a:t>
            </a:r>
            <a:endParaRPr lang="en-US" sz="2000" b="1" i="0" dirty="0">
              <a:solidFill>
                <a:prstClr val="black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71474" y="5857873"/>
            <a:ext cx="8391525" cy="647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600" i="0" dirty="0" smtClean="0">
                <a:solidFill>
                  <a:prstClr val="black"/>
                </a:solidFill>
              </a:rPr>
              <a:t>Based at Vadodara, Gujarat, India</a:t>
            </a: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600" i="0" dirty="0" smtClean="0">
                <a:solidFill>
                  <a:prstClr val="black"/>
                </a:solidFill>
              </a:rPr>
              <a:t>Departments: Marketing, Sales, Product Management, Support, Finance, Customer Care, Purchase</a:t>
            </a:r>
            <a:endParaRPr lang="en-US" sz="1600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7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&amp;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23"/>
            <a:ext cx="9144000" cy="682715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3581400"/>
            <a:ext cx="3505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b="1" i="0" dirty="0">
              <a:solidFill>
                <a:prstClr val="black"/>
              </a:solidFill>
              <a:latin typeface="Calibri 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3971924"/>
            <a:ext cx="8391525" cy="82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endParaRPr lang="en-US" sz="1600" i="0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5486400"/>
            <a:ext cx="3505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b="1" i="0" dirty="0">
                <a:solidFill>
                  <a:prstClr val="black"/>
                </a:solidFill>
                <a:latin typeface="Calibri "/>
              </a:rPr>
              <a:t>R&amp;D CENTER</a:t>
            </a:r>
            <a:endParaRPr lang="en-US" sz="2000" b="1" i="0" dirty="0">
              <a:solidFill>
                <a:prstClr val="black"/>
              </a:solidFill>
              <a:latin typeface="Calibri 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474" y="5857873"/>
            <a:ext cx="8391525" cy="98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500" i="0" dirty="0">
                <a:solidFill>
                  <a:prstClr val="black"/>
                </a:solidFill>
              </a:rPr>
              <a:t>77,000 </a:t>
            </a:r>
            <a:r>
              <a:rPr lang="en-US" sz="1500" i="0" dirty="0" err="1">
                <a:solidFill>
                  <a:prstClr val="black"/>
                </a:solidFill>
              </a:rPr>
              <a:t>Sq.Ft</a:t>
            </a:r>
            <a:endParaRPr lang="en-US" sz="1500" i="0" dirty="0">
              <a:solidFill>
                <a:prstClr val="black"/>
              </a:solidFill>
            </a:endParaRP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500" i="0" dirty="0">
                <a:solidFill>
                  <a:prstClr val="black"/>
                </a:solidFill>
              </a:rPr>
              <a:t>More than 40%  Manpower in R&amp;D, 700+ Man-years of R&amp;D </a:t>
            </a:r>
            <a:r>
              <a:rPr lang="en-US" sz="1500" i="0" dirty="0" smtClean="0">
                <a:solidFill>
                  <a:prstClr val="black"/>
                </a:solidFill>
              </a:rPr>
              <a:t>Experience</a:t>
            </a: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r>
              <a:rPr lang="en-US" sz="1500" i="0" dirty="0">
                <a:solidFill>
                  <a:prstClr val="black"/>
                </a:solidFill>
              </a:rPr>
              <a:t>World-class Technology Platform and Processes</a:t>
            </a:r>
          </a:p>
          <a:p>
            <a:pPr marL="231775" indent="-231775" fontAlgn="auto">
              <a:spcAft>
                <a:spcPts val="0"/>
              </a:spcAft>
              <a:buClr>
                <a:prstClr val="white">
                  <a:lumMod val="50000"/>
                </a:prstClr>
              </a:buClr>
            </a:pPr>
            <a:endParaRPr lang="en-US" sz="1500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8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94128</TotalTime>
  <Words>3821</Words>
  <Application>Microsoft Office PowerPoint</Application>
  <PresentationFormat>On-screen Show (4:3)</PresentationFormat>
  <Paragraphs>894</Paragraphs>
  <Slides>104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Arial</vt:lpstr>
      <vt:lpstr>Arial Narrow</vt:lpstr>
      <vt:lpstr>Calibri</vt:lpstr>
      <vt:lpstr>Calibri </vt:lpstr>
      <vt:lpstr>Times New Roman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Vicky</dc:creator>
  <cp:lastModifiedBy>Jatin Desai</cp:lastModifiedBy>
  <cp:revision>8514</cp:revision>
  <cp:lastPrinted>2015-05-27T13:16:11Z</cp:lastPrinted>
  <dcterms:created xsi:type="dcterms:W3CDTF">2008-01-04T12:14:49Z</dcterms:created>
  <dcterms:modified xsi:type="dcterms:W3CDTF">2015-05-27T13:21:10Z</dcterms:modified>
</cp:coreProperties>
</file>